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522" r:id="rId2"/>
    <p:sldId id="636" r:id="rId3"/>
    <p:sldId id="627" r:id="rId4"/>
    <p:sldId id="624" r:id="rId5"/>
    <p:sldId id="632" r:id="rId6"/>
    <p:sldId id="637" r:id="rId7"/>
    <p:sldId id="633" r:id="rId8"/>
    <p:sldId id="628" r:id="rId9"/>
    <p:sldId id="635" r:id="rId10"/>
  </p:sldIdLst>
  <p:sldSz cx="14630400" cy="8229600"/>
  <p:notesSz cx="6858000" cy="9144000"/>
  <p:defaultTextStyle>
    <a:defPPr>
      <a:defRPr lang="en-US"/>
    </a:defPPr>
    <a:lvl1pPr algn="l" defTabSz="1304925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652463" indent="-195263" algn="l" defTabSz="1304925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1304925" indent="-390525" algn="l" defTabSz="1304925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958975" indent="-587375" algn="l" defTabSz="1304925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2611438" indent="-782638" algn="l" defTabSz="1304925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26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26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26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26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  <p15:guide id="3" orient="horz">
          <p15:clr>
            <a:srgbClr val="A4A3A4"/>
          </p15:clr>
        </p15:guide>
        <p15:guide id="4" pos="9215">
          <p15:clr>
            <a:srgbClr val="A4A3A4"/>
          </p15:clr>
        </p15:guide>
        <p15:guide id="5" orient="horz" pos="518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halid Behairy" initials="" lastIdx="1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B3F3"/>
    <a:srgbClr val="0080C7"/>
    <a:srgbClr val="60B426"/>
    <a:srgbClr val="389DD0"/>
    <a:srgbClr val="EB7E26"/>
    <a:srgbClr val="3FB3EF"/>
    <a:srgbClr val="4FADF3"/>
    <a:srgbClr val="6DB5E5"/>
    <a:srgbClr val="637A9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57" autoAdjust="0"/>
    <p:restoredTop sz="97374" autoAdjust="0"/>
  </p:normalViewPr>
  <p:slideViewPr>
    <p:cSldViewPr>
      <p:cViewPr varScale="1">
        <p:scale>
          <a:sx n="91" d="100"/>
          <a:sy n="91" d="100"/>
        </p:scale>
        <p:origin x="192" y="480"/>
      </p:cViewPr>
      <p:guideLst>
        <p:guide orient="horz" pos="2592"/>
        <p:guide pos="4608"/>
        <p:guide orient="horz"/>
        <p:guide pos="9215"/>
        <p:guide orient="horz" pos="5183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320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commentAuthors" Target="commentAuthors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9C2EF-5889-EA4E-8191-3FB5FA0C83F1}" type="datetimeFigureOut">
              <a:rPr lang="en-US" smtClean="0"/>
              <a:pPr/>
              <a:t>7/7/16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3229E-179C-A941-B232-A84DED82BB7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0191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306220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306220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8CE5C96B-A0BD-4175-98DF-21AADE7197B9}" type="datetimeFigureOut">
              <a:rPr lang="en-US"/>
              <a:pPr>
                <a:defRPr/>
              </a:pPr>
              <a:t>7/7/16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306220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17288EB-283D-445A-9D14-466F90DB9873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3149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304925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52463" algn="l" defTabSz="1304925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304925" algn="l" defTabSz="1304925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58975" algn="l" defTabSz="1304925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611438" algn="l" defTabSz="1304925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130622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130622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130622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130622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7288EB-283D-445A-9D14-466F90DB987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037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H="1">
            <a:off x="823913" y="3886200"/>
            <a:ext cx="13806487" cy="0"/>
          </a:xfrm>
          <a:prstGeom prst="line">
            <a:avLst/>
          </a:prstGeom>
          <a:noFill/>
          <a:ln w="6350" cap="flat">
            <a:solidFill>
              <a:schemeClr val="bg1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5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2480" y="2479675"/>
            <a:ext cx="1714500" cy="14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6980" y="2556511"/>
            <a:ext cx="11666220" cy="1310640"/>
          </a:xfrm>
        </p:spPr>
        <p:txBody>
          <a:bodyPr anchor="b"/>
          <a:lstStyle>
            <a:lvl1pPr>
              <a:defRPr sz="40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2220" y="4038600"/>
            <a:ext cx="10241280" cy="2103120"/>
          </a:xfrm>
        </p:spPr>
        <p:txBody>
          <a:bodyPr>
            <a:normAutofit/>
          </a:bodyPr>
          <a:lstStyle>
            <a:lvl1pPr marL="0" indent="0" algn="l">
              <a:buNone/>
              <a:defRPr sz="3200" cap="all" baseline="0">
                <a:solidFill>
                  <a:schemeClr val="bg1">
                    <a:lumMod val="50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4E6424-DA4C-4ADD-B43B-940E7E17A254}" type="datetime1">
              <a:rPr lang="en-US" smtClean="0"/>
              <a:t>7/7/16</a:t>
            </a:fld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C277DB0-120A-4C14-8F10-5631577B53AB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719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H="1">
            <a:off x="0" y="609600"/>
            <a:ext cx="13258800" cy="0"/>
          </a:xfrm>
          <a:prstGeom prst="line">
            <a:avLst/>
          </a:prstGeom>
          <a:noFill/>
          <a:ln w="6350" cap="flat">
            <a:solidFill>
              <a:schemeClr val="bg1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5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088" y="30163"/>
            <a:ext cx="6969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12957048" cy="11588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5B088D-339D-4DA3-B629-7EC12C7F7DF8}" type="datetime1">
              <a:rPr lang="en-US" smtClean="0"/>
              <a:t>7/7/16</a:t>
            </a:fld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F177F8E-3B53-4C83-AAEE-098921EBA9F4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810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599" y="762000"/>
            <a:ext cx="11658601" cy="11588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24ED48-BC59-4609-BF5A-179C13F44306}" type="datetime1">
              <a:rPr lang="en-US" smtClean="0"/>
              <a:t>7/7/16</a:t>
            </a:fld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F177F8E-3B53-4C83-AAEE-098921EBA9F4}" type="slidenum">
              <a:rPr lang="en-US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609600"/>
            <a:ext cx="13258800" cy="0"/>
          </a:xfrm>
          <a:prstGeom prst="line">
            <a:avLst/>
          </a:prstGeom>
          <a:noFill/>
          <a:ln w="6350" cap="flat">
            <a:solidFill>
              <a:schemeClr val="bg1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9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088" y="30163"/>
            <a:ext cx="6969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6785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62000"/>
            <a:ext cx="12954000" cy="11588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920875"/>
            <a:ext cx="6720840" cy="5430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0EACFA-B228-4694-8C33-F64C10B06075}" type="datetime1">
              <a:rPr lang="en-US" smtClean="0"/>
              <a:t>7/7/16</a:t>
            </a:fld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F177F8E-3B53-4C83-AAEE-098921EBA9F4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2"/>
          </p:nvPr>
        </p:nvSpPr>
        <p:spPr>
          <a:xfrm>
            <a:off x="7177881" y="1920875"/>
            <a:ext cx="6720840" cy="5430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609600"/>
            <a:ext cx="13258800" cy="0"/>
          </a:xfrm>
          <a:prstGeom prst="line">
            <a:avLst/>
          </a:prstGeom>
          <a:noFill/>
          <a:ln w="6350" cap="flat">
            <a:solidFill>
              <a:schemeClr val="bg1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1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088" y="30163"/>
            <a:ext cx="6969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8191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00B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606040" y="0"/>
            <a:ext cx="9258301" cy="7848600"/>
          </a:xfrm>
          <a:prstGeom prst="rect">
            <a:avLst/>
          </a:prstGeom>
        </p:spPr>
        <p:txBody>
          <a:bodyPr vert="horz" lIns="51435" tIns="25718" rIns="51435" bIns="25718" anchor="ctr"/>
          <a:lstStyle>
            <a:lvl1pPr marL="0" indent="0" algn="l">
              <a:buFont typeface="Arial"/>
              <a:buNone/>
              <a:defRPr sz="6000">
                <a:solidFill>
                  <a:srgbClr val="FFFFFF"/>
                </a:solidFill>
              </a:defRPr>
            </a:lvl1pPr>
            <a:lvl2pPr marL="288026" indent="0">
              <a:buNone/>
              <a:defRPr>
                <a:solidFill>
                  <a:srgbClr val="00B2EF"/>
                </a:solidFill>
              </a:defRPr>
            </a:lvl2pPr>
            <a:lvl3pPr marL="493758" indent="0">
              <a:buNone/>
              <a:defRPr>
                <a:solidFill>
                  <a:srgbClr val="00B2EF"/>
                </a:solidFill>
              </a:defRPr>
            </a:lvl3pPr>
            <a:lvl4pPr marL="699493" indent="0">
              <a:buNone/>
              <a:defRPr>
                <a:solidFill>
                  <a:srgbClr val="00B2EF"/>
                </a:solidFill>
              </a:defRPr>
            </a:lvl4pPr>
            <a:lvl5pPr marL="905224" indent="0">
              <a:buNone/>
              <a:defRPr>
                <a:solidFill>
                  <a:srgbClr val="00B2EF"/>
                </a:solidFill>
              </a:defRPr>
            </a:lvl5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567941" y="2734488"/>
            <a:ext cx="9296400" cy="706365"/>
          </a:xfrm>
          <a:prstGeom prst="rect">
            <a:avLst/>
          </a:prstGeom>
        </p:spPr>
        <p:txBody>
          <a:bodyPr vert="horz"/>
          <a:lstStyle>
            <a:lvl1pPr>
              <a:defRPr lang="en-US" sz="3600" spc="320" dirty="0">
                <a:solidFill>
                  <a:srgbClr val="000000"/>
                </a:solidFill>
                <a:latin typeface="HelvNeue Bold for IBM"/>
                <a:ea typeface="HelvNeue Bold for IBM"/>
                <a:cs typeface="HelvNeue Bold for IBM"/>
                <a:sym typeface="Helvetica Neue Light"/>
              </a:defRPr>
            </a:lvl1pPr>
          </a:lstStyle>
          <a:p>
            <a:pPr lvl="0"/>
            <a:r>
              <a:rPr lang="en-US" dirty="0"/>
              <a:t>ADD TEXT HERE: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D48B2892-BB23-43DD-9223-DEB26A7168B0}" type="datetime1">
              <a:rPr lang="en-US" smtClean="0"/>
              <a:t>7/7/16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DA1C353-5D38-4C5C-8D25-B1ED6D5DE9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014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438" y="7901940"/>
            <a:ext cx="3413125" cy="274320"/>
          </a:xfrm>
          <a:prstGeom prst="rect">
            <a:avLst/>
          </a:prstGeom>
        </p:spPr>
        <p:txBody>
          <a:bodyPr vert="horz" wrap="square" lIns="130622" tIns="65311" rIns="130622" bIns="65311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929292"/>
                </a:solidFill>
                <a:latin typeface="Calibri Light" panose="020F0302020204030204" pitchFamily="34" charset="0"/>
              </a:defRPr>
            </a:lvl1pPr>
          </a:lstStyle>
          <a:p>
            <a:fld id="{BDA1C353-5D38-4C5C-8D25-B1ED6D5DE954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21029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12957048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7848600"/>
            <a:ext cx="14630400" cy="381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0622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920875"/>
            <a:ext cx="13441363" cy="543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6725" y="7901940"/>
            <a:ext cx="3414713" cy="27432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 defTabSz="1306220" fontAlgn="auto">
              <a:spcBef>
                <a:spcPts val="0"/>
              </a:spcBef>
              <a:spcAft>
                <a:spcPts val="0"/>
              </a:spcAft>
              <a:defRPr sz="14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4A137D47-E05F-42AF-87C3-A465676A04D1}" type="datetime1">
              <a:rPr lang="en-US" smtClean="0"/>
              <a:t>7/7/16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438" y="7901940"/>
            <a:ext cx="3413125" cy="274320"/>
          </a:xfrm>
          <a:prstGeom prst="rect">
            <a:avLst/>
          </a:prstGeom>
        </p:spPr>
        <p:txBody>
          <a:bodyPr vert="horz" wrap="square" lIns="130622" tIns="65311" rIns="130622" bIns="65311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929292"/>
                </a:solidFill>
                <a:latin typeface="Calibri Light" panose="020F0302020204030204" pitchFamily="34" charset="0"/>
              </a:defRPr>
            </a:lvl1pPr>
          </a:lstStyle>
          <a:p>
            <a:fld id="{BDA1C353-5D38-4C5C-8D25-B1ED6D5DE954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3657600" y="7900601"/>
            <a:ext cx="73152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defTabSz="1304925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defTabSz="1304925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defTabSz="1304925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defTabSz="1304925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sz="1200" dirty="0" smtClean="0">
                <a:solidFill>
                  <a:srgbClr val="606060"/>
                </a:solidFill>
              </a:rPr>
              <a:t>©</a:t>
            </a:r>
            <a:r>
              <a:rPr lang="en-US" sz="1200" dirty="0">
                <a:solidFill>
                  <a:srgbClr val="606060"/>
                </a:solidFill>
              </a:rPr>
              <a:t>IBM 2016</a:t>
            </a:r>
            <a:r>
              <a:rPr lang="en-US" sz="1200" baseline="0" dirty="0">
                <a:solidFill>
                  <a:srgbClr val="606060"/>
                </a:solidFill>
              </a:rPr>
              <a:t> </a:t>
            </a:r>
            <a:endParaRPr lang="en-US" sz="1200" dirty="0">
              <a:solidFill>
                <a:srgbClr val="60606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92" r:id="rId3"/>
    <p:sldLayoutId id="2147483690" r:id="rId4"/>
    <p:sldLayoutId id="2147483753" r:id="rId5"/>
    <p:sldLayoutId id="2147483757" r:id="rId6"/>
  </p:sldLayoutIdLst>
  <p:hf hdr="0" ftr="0" dt="0"/>
  <p:txStyles>
    <p:titleStyle>
      <a:lvl1pPr algn="l" defTabSz="1304925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262626"/>
          </a:solidFill>
          <a:latin typeface="Calibri Light" pitchFamily="34" charset="0"/>
          <a:ea typeface="+mj-ea"/>
          <a:cs typeface="+mj-cs"/>
        </a:defRPr>
      </a:lvl1pPr>
      <a:lvl2pPr algn="l" defTabSz="1304925" rtl="0" eaLnBrk="1" fontAlgn="base" hangingPunct="1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Calibri Light" pitchFamily="34" charset="0"/>
        </a:defRPr>
      </a:lvl2pPr>
      <a:lvl3pPr algn="l" defTabSz="1304925" rtl="0" eaLnBrk="1" fontAlgn="base" hangingPunct="1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Calibri Light" pitchFamily="34" charset="0"/>
        </a:defRPr>
      </a:lvl3pPr>
      <a:lvl4pPr algn="l" defTabSz="1304925" rtl="0" eaLnBrk="1" fontAlgn="base" hangingPunct="1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Calibri Light" pitchFamily="34" charset="0"/>
        </a:defRPr>
      </a:lvl4pPr>
      <a:lvl5pPr algn="l" defTabSz="1304925" rtl="0" eaLnBrk="1" fontAlgn="base" hangingPunct="1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Calibri Light" pitchFamily="34" charset="0"/>
        </a:defRPr>
      </a:lvl5pPr>
      <a:lvl6pPr marL="457200" algn="l" defTabSz="1304925" rtl="0" eaLnBrk="1" fontAlgn="base" hangingPunct="1">
        <a:spcBef>
          <a:spcPct val="0"/>
        </a:spcBef>
        <a:spcAft>
          <a:spcPct val="0"/>
        </a:spcAft>
        <a:defRPr sz="4000">
          <a:solidFill>
            <a:srgbClr val="606060"/>
          </a:solidFill>
          <a:latin typeface="Calibri Light" pitchFamily="34" charset="0"/>
        </a:defRPr>
      </a:lvl6pPr>
      <a:lvl7pPr marL="914400" algn="l" defTabSz="1304925" rtl="0" eaLnBrk="1" fontAlgn="base" hangingPunct="1">
        <a:spcBef>
          <a:spcPct val="0"/>
        </a:spcBef>
        <a:spcAft>
          <a:spcPct val="0"/>
        </a:spcAft>
        <a:defRPr sz="4000">
          <a:solidFill>
            <a:srgbClr val="606060"/>
          </a:solidFill>
          <a:latin typeface="Calibri Light" pitchFamily="34" charset="0"/>
        </a:defRPr>
      </a:lvl7pPr>
      <a:lvl8pPr marL="1371600" algn="l" defTabSz="1304925" rtl="0" eaLnBrk="1" fontAlgn="base" hangingPunct="1">
        <a:spcBef>
          <a:spcPct val="0"/>
        </a:spcBef>
        <a:spcAft>
          <a:spcPct val="0"/>
        </a:spcAft>
        <a:defRPr sz="4000">
          <a:solidFill>
            <a:srgbClr val="606060"/>
          </a:solidFill>
          <a:latin typeface="Calibri Light" pitchFamily="34" charset="0"/>
        </a:defRPr>
      </a:lvl8pPr>
      <a:lvl9pPr marL="1828800" algn="l" defTabSz="1304925" rtl="0" eaLnBrk="1" fontAlgn="base" hangingPunct="1">
        <a:spcBef>
          <a:spcPct val="0"/>
        </a:spcBef>
        <a:spcAft>
          <a:spcPct val="0"/>
        </a:spcAft>
        <a:defRPr sz="4000">
          <a:solidFill>
            <a:srgbClr val="606060"/>
          </a:solidFill>
          <a:latin typeface="Calibri Light" pitchFamily="34" charset="0"/>
        </a:defRPr>
      </a:lvl9pPr>
    </p:titleStyle>
    <p:bodyStyle>
      <a:lvl1pPr marL="342900" indent="-342900" algn="l" defTabSz="1304925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3200" kern="1200">
          <a:solidFill>
            <a:srgbClr val="262626"/>
          </a:solidFill>
          <a:latin typeface="Calibri Light" pitchFamily="34" charset="0"/>
          <a:ea typeface="+mn-ea"/>
          <a:cs typeface="+mn-cs"/>
        </a:defRPr>
      </a:lvl1pPr>
      <a:lvl2pPr marL="1060450" indent="-407988" algn="l" defTabSz="1304925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262626"/>
          </a:solidFill>
          <a:latin typeface="Calibri Light" pitchFamily="34" charset="0"/>
          <a:ea typeface="+mn-ea"/>
          <a:cs typeface="+mn-cs"/>
        </a:defRPr>
      </a:lvl2pPr>
      <a:lvl3pPr marL="1631950" indent="-325438" algn="l" defTabSz="1304925" rtl="0" eaLnBrk="1" fontAlgn="base" hangingPunct="1">
        <a:spcBef>
          <a:spcPct val="20000"/>
        </a:spcBef>
        <a:spcAft>
          <a:spcPct val="0"/>
        </a:spcAft>
        <a:buFont typeface="Calibri Light" panose="020F0302020204030204" pitchFamily="34" charset="0"/>
        <a:buChar char="‐"/>
        <a:defRPr sz="2400" kern="1200">
          <a:solidFill>
            <a:srgbClr val="262626"/>
          </a:solidFill>
          <a:latin typeface="Calibri Light" pitchFamily="34" charset="0"/>
          <a:ea typeface="+mn-ea"/>
          <a:cs typeface="+mn-cs"/>
        </a:defRPr>
      </a:lvl3pPr>
      <a:lvl4pPr marL="2284413" indent="-325438" algn="l" defTabSz="1304925" rtl="0" eaLnBrk="1" fontAlgn="base" hangingPunct="1">
        <a:spcBef>
          <a:spcPct val="20000"/>
        </a:spcBef>
        <a:spcAft>
          <a:spcPct val="0"/>
        </a:spcAft>
        <a:buFont typeface="Calibri Light" panose="020F0302020204030204" pitchFamily="34" charset="0"/>
        <a:buChar char="»"/>
        <a:defRPr sz="2000" kern="1200">
          <a:solidFill>
            <a:srgbClr val="262626"/>
          </a:solidFill>
          <a:latin typeface="Calibri Light" pitchFamily="34" charset="0"/>
          <a:ea typeface="+mn-ea"/>
          <a:cs typeface="+mn-cs"/>
        </a:defRPr>
      </a:lvl4pPr>
      <a:lvl5pPr marL="2938463" indent="-325438" algn="l" defTabSz="1304925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900" kern="1200">
          <a:solidFill>
            <a:schemeClr val="tx1"/>
          </a:solidFill>
          <a:latin typeface="Calibri Light" pitchFamily="34" charset="0"/>
          <a:ea typeface="+mn-ea"/>
          <a:cs typeface="+mn-cs"/>
        </a:defRPr>
      </a:lvl5pPr>
      <a:lvl6pPr marL="3592106" indent="-326555" algn="l" defTabSz="1306220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1306220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1306220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1306220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>
                <a:solidFill>
                  <a:srgbClr val="0080C7"/>
                </a:solidFill>
              </a:rPr>
              <a:t>Watson Solution Patterns Overview</a:t>
            </a:r>
            <a:br>
              <a:rPr lang="en-US" b="1" dirty="0" smtClean="0">
                <a:solidFill>
                  <a:srgbClr val="0080C7"/>
                </a:solidFill>
              </a:rPr>
            </a:br>
            <a:r>
              <a:rPr lang="en-US" dirty="0" smtClean="0"/>
              <a:t>Social CRM (Twitter BOT)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2220" y="4038600"/>
            <a:ext cx="10241280" cy="3505200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cap="none" dirty="0" smtClean="0"/>
              <a:t>Business problem</a:t>
            </a:r>
          </a:p>
          <a:p>
            <a:pPr marL="514350" indent="-514350">
              <a:buFont typeface="+mj-lt"/>
              <a:buAutoNum type="arabicPeriod"/>
            </a:pPr>
            <a:r>
              <a:rPr lang="en-US" cap="none" dirty="0" smtClean="0"/>
              <a:t>Watson value proposition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cap="none" dirty="0" smtClean="0"/>
              <a:t>Sample demo</a:t>
            </a:r>
          </a:p>
          <a:p>
            <a:pPr marL="514350" indent="-514350">
              <a:buFont typeface="+mj-lt"/>
              <a:buAutoNum type="arabicPeriod"/>
            </a:pPr>
            <a:r>
              <a:rPr lang="en-US" cap="none" dirty="0" smtClean="0"/>
              <a:t>Key client discussion points</a:t>
            </a:r>
          </a:p>
          <a:p>
            <a:pPr marL="514350" indent="-514350">
              <a:buFont typeface="+mj-lt"/>
              <a:buAutoNum type="arabicPeriod"/>
            </a:pPr>
            <a:r>
              <a:rPr lang="en-US" cap="none" dirty="0" smtClean="0"/>
              <a:t>Qualifying the client</a:t>
            </a:r>
          </a:p>
          <a:p>
            <a:pPr marL="514350" indent="-514350">
              <a:buFont typeface="+mj-lt"/>
              <a:buAutoNum type="arabicPeriod"/>
            </a:pPr>
            <a:r>
              <a:rPr lang="en-US" cap="none" dirty="0" smtClean="0"/>
              <a:t>Elevator </a:t>
            </a:r>
            <a:r>
              <a:rPr lang="en-US" cap="none" dirty="0" smtClean="0"/>
              <a:t>pitch</a:t>
            </a:r>
          </a:p>
          <a:p>
            <a:pPr marL="514350" indent="-514350">
              <a:buFont typeface="+mj-lt"/>
              <a:buAutoNum type="arabicPeriod"/>
            </a:pPr>
            <a:r>
              <a:rPr lang="en-US" cap="none"/>
              <a:t>Solution Architecture and Bill of Materials</a:t>
            </a:r>
          </a:p>
          <a:p>
            <a:pPr marL="514350" indent="-514350">
              <a:buFont typeface="+mj-lt"/>
              <a:buAutoNum type="arabicPeriod"/>
            </a:pPr>
            <a:endParaRPr lang="en-US" cap="none" dirty="0" smtClean="0"/>
          </a:p>
          <a:p>
            <a:endParaRPr lang="en-US" cap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277DB0-120A-4C14-8F10-5631577B53A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83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Watson </a:t>
            </a:r>
            <a:r>
              <a:rPr lang="en-US" dirty="0" smtClean="0"/>
              <a:t>Social CRM on </a:t>
            </a:r>
            <a:r>
              <a:rPr lang="en-US" dirty="0"/>
              <a:t>a Page (Vision)</a:t>
            </a:r>
            <a:br>
              <a:rPr lang="en-US" dirty="0"/>
            </a:b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DA1C353-5D38-4C5C-8D25-B1ED6D5DE95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Shape 135"/>
          <p:cNvSpPr/>
          <p:nvPr/>
        </p:nvSpPr>
        <p:spPr>
          <a:xfrm>
            <a:off x="4114800" y="1447800"/>
            <a:ext cx="10058400" cy="3141202"/>
          </a:xfrm>
          <a:prstGeom prst="rect">
            <a:avLst/>
          </a:prstGeom>
          <a:solidFill>
            <a:schemeClr val="accent3">
              <a:lumMod val="20000"/>
              <a:lumOff val="80000"/>
              <a:alpha val="35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7036" tIns="47036" rIns="47036" bIns="47036" anchor="ctr">
            <a:noAutofit/>
          </a:bodyPr>
          <a:lstStyle/>
          <a:p>
            <a:pPr algn="ctr"/>
            <a:endParaRPr sz="1900" b="1" dirty="0">
              <a:latin typeface="Calibri"/>
              <a:ea typeface="Helvetica Neue Thin"/>
              <a:cs typeface="Calibri"/>
            </a:endParaRPr>
          </a:p>
        </p:txBody>
      </p:sp>
      <p:sp>
        <p:nvSpPr>
          <p:cNvPr id="10" name="Shape 135"/>
          <p:cNvSpPr/>
          <p:nvPr/>
        </p:nvSpPr>
        <p:spPr>
          <a:xfrm>
            <a:off x="4114800" y="4648200"/>
            <a:ext cx="10058400" cy="3141203"/>
          </a:xfrm>
          <a:prstGeom prst="rect">
            <a:avLst/>
          </a:prstGeom>
          <a:solidFill>
            <a:schemeClr val="accent2">
              <a:lumMod val="20000"/>
              <a:lumOff val="80000"/>
              <a:alpha val="32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7036" tIns="47036" rIns="47036" bIns="47036" anchor="ctr">
            <a:noAutofit/>
          </a:bodyPr>
          <a:lstStyle>
            <a:lvl1pPr algn="l">
              <a:defRPr sz="12000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 algn="ctr"/>
            <a:endParaRPr sz="1900" b="1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29" name="Shape 135"/>
          <p:cNvSpPr/>
          <p:nvPr/>
        </p:nvSpPr>
        <p:spPr>
          <a:xfrm>
            <a:off x="4257734" y="1825824"/>
            <a:ext cx="6342505" cy="2064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7036" tIns="47036" rIns="47036" bIns="47036" anchor="ctr">
            <a:spAutoFit/>
          </a:bodyPr>
          <a:lstStyle>
            <a:lvl1pPr algn="l">
              <a:defRPr sz="12000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 algn="ctr"/>
            <a:r>
              <a:rPr lang="en-US" sz="3200" b="1" dirty="0">
                <a:solidFill>
                  <a:srgbClr val="0070C0"/>
                </a:solidFill>
                <a:latin typeface="Calibri"/>
                <a:cs typeface="Calibri"/>
              </a:rPr>
              <a:t>Today:</a:t>
            </a:r>
            <a:r>
              <a:rPr lang="en-US" sz="3200" b="1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C</a:t>
            </a:r>
            <a:r>
              <a:rPr lang="en-US" sz="2400" dirty="0" smtClean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ontact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centers are managing more channels and channel management is getting more complex.  </a:t>
            </a:r>
            <a:r>
              <a:rPr lang="en-US" sz="2400" dirty="0" smtClean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Ineffective social efforts don’t change the metrics or contact volume.   </a:t>
            </a:r>
          </a:p>
          <a:p>
            <a:pPr algn="ctr"/>
            <a:r>
              <a:rPr lang="en-US" sz="2400" b="1" dirty="0" smtClean="0">
                <a:solidFill>
                  <a:srgbClr val="0080C7"/>
                </a:solidFill>
                <a:latin typeface="Calibri"/>
                <a:cs typeface="Calibri"/>
              </a:rPr>
              <a:t>A better approach is needed.</a:t>
            </a:r>
            <a:endParaRPr lang="en-US" sz="2400" b="1" dirty="0">
              <a:solidFill>
                <a:srgbClr val="0080C7"/>
              </a:solidFill>
              <a:latin typeface="Calibri"/>
              <a:cs typeface="Calibri"/>
            </a:endParaRPr>
          </a:p>
        </p:txBody>
      </p:sp>
      <p:sp>
        <p:nvSpPr>
          <p:cNvPr id="30" name="Shape 135"/>
          <p:cNvSpPr/>
          <p:nvPr/>
        </p:nvSpPr>
        <p:spPr>
          <a:xfrm>
            <a:off x="4257734" y="5210971"/>
            <a:ext cx="6227704" cy="1695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7036" tIns="47036" rIns="47036" bIns="47036" anchor="ctr">
            <a:spAutoFit/>
          </a:bodyPr>
          <a:lstStyle>
            <a:lvl1pPr algn="l">
              <a:defRPr sz="12000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 algn="ctr"/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Calibri"/>
                <a:cs typeface="Calibri"/>
              </a:rPr>
              <a:t>Tomorrow:</a:t>
            </a:r>
            <a:r>
              <a:rPr lang="en-US" sz="28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2400" b="1" dirty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Watson </a:t>
            </a:r>
            <a:r>
              <a:rPr lang="en-US" sz="2400" b="1" dirty="0" smtClean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Social CRM </a:t>
            </a:r>
            <a:r>
              <a:rPr lang="en-US" sz="2400" dirty="0" smtClean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will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provide users with a </a:t>
            </a:r>
            <a:r>
              <a:rPr lang="en-US" sz="2400" b="1" dirty="0">
                <a:solidFill>
                  <a:srgbClr val="3FB3F3"/>
                </a:solidFill>
                <a:latin typeface="Calibri"/>
                <a:cs typeface="Calibri"/>
              </a:rPr>
              <a:t>consistent, unique and personal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way of engaging </a:t>
            </a:r>
            <a:r>
              <a:rPr lang="en-US" sz="2400" dirty="0" smtClean="0">
                <a:solidFill>
                  <a:schemeClr val="tx1">
                    <a:lumMod val="75000"/>
                  </a:schemeClr>
                </a:solidFill>
                <a:latin typeface="Calibri"/>
                <a:cs typeface="Calibri"/>
              </a:rPr>
              <a:t>with the organization via a variety of channels. </a:t>
            </a:r>
            <a:endParaRPr lang="en-US" sz="2400" dirty="0">
              <a:solidFill>
                <a:schemeClr val="tx1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1125200" y="5410200"/>
            <a:ext cx="2901317" cy="1012924"/>
          </a:xfrm>
          <a:prstGeom prst="rect">
            <a:avLst/>
          </a:prstGeom>
        </p:spPr>
        <p:txBody>
          <a:bodyPr wrap="square" lIns="84664" tIns="42332" rIns="84664" bIns="42332">
            <a:spAutoFit/>
          </a:bodyPr>
          <a:lstStyle/>
          <a:p>
            <a:pPr indent="-264576">
              <a:spcBef>
                <a:spcPts val="556"/>
              </a:spcBef>
              <a:buClr>
                <a:srgbClr val="00B050"/>
              </a:buClr>
              <a:buFont typeface="ZapfDingbatsITC" charset="0"/>
              <a:buChar char="▲"/>
            </a:pPr>
            <a:r>
              <a:rPr lang="en-US" sz="1700" dirty="0">
                <a:latin typeface="Calibri"/>
                <a:ea typeface="Helvetica Neue Thin"/>
                <a:cs typeface="Calibri"/>
                <a:sym typeface="Helvetica Neue Thin"/>
              </a:rPr>
              <a:t>Contact Deflection</a:t>
            </a:r>
          </a:p>
          <a:p>
            <a:pPr indent="-264576">
              <a:spcBef>
                <a:spcPts val="556"/>
              </a:spcBef>
              <a:buClr>
                <a:srgbClr val="00B050"/>
              </a:buClr>
              <a:buFont typeface="ZapfDingbatsITC" charset="0"/>
              <a:buChar char="▲"/>
            </a:pPr>
            <a:r>
              <a:rPr lang="en-US" sz="1700" dirty="0">
                <a:latin typeface="Calibri"/>
                <a:ea typeface="Helvetica Neue Thin"/>
                <a:cs typeface="Calibri"/>
                <a:sym typeface="Helvetica Neue Thin"/>
              </a:rPr>
              <a:t>First Contact Resolution</a:t>
            </a:r>
          </a:p>
          <a:p>
            <a:pPr indent="-264576">
              <a:spcBef>
                <a:spcPts val="556"/>
              </a:spcBef>
              <a:buClr>
                <a:srgbClr val="00B050"/>
              </a:buClr>
              <a:buFont typeface="ZapfDingbatsITC" charset="0"/>
              <a:buChar char="▲"/>
            </a:pPr>
            <a:r>
              <a:rPr lang="en-US" sz="1700" dirty="0">
                <a:latin typeface="Calibri"/>
                <a:ea typeface="Helvetica Neue Thin"/>
                <a:cs typeface="Calibri"/>
                <a:sym typeface="Helvetica Neue Thin"/>
              </a:rPr>
              <a:t>Answer Consistency</a:t>
            </a:r>
          </a:p>
        </p:txBody>
      </p:sp>
      <p:sp>
        <p:nvSpPr>
          <p:cNvPr id="48" name="Rectangle 47"/>
          <p:cNvSpPr/>
          <p:nvPr/>
        </p:nvSpPr>
        <p:spPr>
          <a:xfrm>
            <a:off x="11125200" y="6477000"/>
            <a:ext cx="2901317" cy="1012924"/>
          </a:xfrm>
          <a:prstGeom prst="rect">
            <a:avLst/>
          </a:prstGeom>
        </p:spPr>
        <p:txBody>
          <a:bodyPr wrap="square" lIns="84664" tIns="42332" rIns="84664" bIns="42332">
            <a:spAutoFit/>
          </a:bodyPr>
          <a:lstStyle/>
          <a:p>
            <a:pPr indent="-284853">
              <a:spcBef>
                <a:spcPts val="556"/>
              </a:spcBef>
              <a:buClr>
                <a:srgbClr val="00B050"/>
              </a:buClr>
              <a:buFont typeface="ZapfDingbatsITC" charset="0"/>
              <a:buChar char="▲"/>
            </a:pPr>
            <a:r>
              <a:rPr lang="en-US" sz="17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Cross/up sell opportunities</a:t>
            </a:r>
          </a:p>
          <a:p>
            <a:pPr indent="-284853">
              <a:spcBef>
                <a:spcPts val="556"/>
              </a:spcBef>
              <a:buClr>
                <a:srgbClr val="00B050"/>
              </a:buClr>
              <a:buFont typeface="ZapfDingbatsITC" charset="0"/>
              <a:buChar char="▲"/>
            </a:pPr>
            <a:r>
              <a:rPr lang="en-US" sz="17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Customer satisfaction</a:t>
            </a:r>
          </a:p>
          <a:p>
            <a:pPr indent="-284853">
              <a:spcBef>
                <a:spcPts val="556"/>
              </a:spcBef>
              <a:buClr>
                <a:srgbClr val="00B050"/>
              </a:buClr>
              <a:buFont typeface="ZapfDingbatsITC" charset="0"/>
              <a:buChar char="▲"/>
            </a:pPr>
            <a:r>
              <a:rPr lang="en-US" sz="17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Net Promoter Score (NPS)</a:t>
            </a:r>
          </a:p>
        </p:txBody>
      </p:sp>
      <p:sp>
        <p:nvSpPr>
          <p:cNvPr id="49" name="Rectangle 48"/>
          <p:cNvSpPr/>
          <p:nvPr/>
        </p:nvSpPr>
        <p:spPr>
          <a:xfrm>
            <a:off x="11277600" y="4800600"/>
            <a:ext cx="236712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25" tIns="54862" rIns="109725" bIns="54862" rtlCol="0" anchor="ctr"/>
          <a:lstStyle/>
          <a:p>
            <a:pPr algn="ctr"/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Results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1125200" y="2209800"/>
            <a:ext cx="2866571" cy="1012924"/>
          </a:xfrm>
          <a:prstGeom prst="rect">
            <a:avLst/>
          </a:prstGeom>
        </p:spPr>
        <p:txBody>
          <a:bodyPr wrap="square" lIns="84664" tIns="42332" rIns="84664" bIns="42332">
            <a:spAutoFit/>
          </a:bodyPr>
          <a:lstStyle/>
          <a:p>
            <a:pPr indent="-264576">
              <a:spcBef>
                <a:spcPts val="556"/>
              </a:spcBef>
              <a:buClr>
                <a:srgbClr val="FFC000"/>
              </a:buClr>
              <a:buFont typeface="ZapfDingbatsITC" charset="0"/>
              <a:buChar char="▲"/>
            </a:pPr>
            <a:r>
              <a:rPr lang="en-US" sz="1700" dirty="0">
                <a:latin typeface="Calibri"/>
                <a:ea typeface="Helvetica Neue Thin"/>
                <a:cs typeface="Calibri"/>
                <a:sym typeface="Helvetica Neue Thin"/>
              </a:rPr>
              <a:t>Poor customer experience</a:t>
            </a:r>
          </a:p>
          <a:p>
            <a:pPr indent="-264576">
              <a:spcBef>
                <a:spcPts val="556"/>
              </a:spcBef>
              <a:buClr>
                <a:srgbClr val="FFC000"/>
              </a:buClr>
              <a:buFont typeface="ZapfDingbatsITC" charset="0"/>
              <a:buChar char="▲"/>
            </a:pPr>
            <a:r>
              <a:rPr lang="en-US" sz="1700" dirty="0">
                <a:latin typeface="Calibri"/>
                <a:ea typeface="Helvetica Neue Thin"/>
                <a:cs typeface="Calibri"/>
                <a:sym typeface="Helvetica Neue Thin"/>
              </a:rPr>
              <a:t>High Cost</a:t>
            </a:r>
          </a:p>
          <a:p>
            <a:pPr indent="-264576">
              <a:spcBef>
                <a:spcPts val="556"/>
              </a:spcBef>
              <a:buClr>
                <a:srgbClr val="FFC000"/>
              </a:buClr>
              <a:buFont typeface="ZapfDingbatsITC" charset="0"/>
              <a:buChar char="▲"/>
            </a:pPr>
            <a:r>
              <a:rPr lang="en-US" sz="1700" dirty="0">
                <a:latin typeface="Calibri"/>
                <a:ea typeface="Helvetica Neue Thin"/>
                <a:cs typeface="Calibri"/>
                <a:sym typeface="Helvetica Neue Thin"/>
              </a:rPr>
              <a:t>High Customer Churn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1125200" y="3276600"/>
            <a:ext cx="2901317" cy="1012924"/>
          </a:xfrm>
          <a:prstGeom prst="rect">
            <a:avLst/>
          </a:prstGeom>
        </p:spPr>
        <p:txBody>
          <a:bodyPr wrap="square" lIns="84664" tIns="42332" rIns="84664" bIns="42332">
            <a:spAutoFit/>
          </a:bodyPr>
          <a:lstStyle/>
          <a:p>
            <a:pPr indent="-264576">
              <a:spcBef>
                <a:spcPts val="556"/>
              </a:spcBef>
              <a:buClr>
                <a:srgbClr val="FFC000"/>
              </a:buClr>
              <a:buFont typeface="ZapfDingbatsITC" charset="0"/>
              <a:buChar char="▲"/>
            </a:pPr>
            <a:r>
              <a:rPr lang="en-US" sz="1700" dirty="0">
                <a:latin typeface="Calibri"/>
                <a:ea typeface="Helvetica Neue Thin"/>
                <a:cs typeface="Calibri"/>
                <a:sym typeface="Helvetica Neue Thin"/>
              </a:rPr>
              <a:t>High Agent turnover </a:t>
            </a:r>
          </a:p>
          <a:p>
            <a:pPr indent="-264576">
              <a:spcBef>
                <a:spcPts val="556"/>
              </a:spcBef>
              <a:buClr>
                <a:srgbClr val="FFC000"/>
              </a:buClr>
              <a:buFont typeface="ZapfDingbatsITC" charset="0"/>
              <a:buChar char="▲"/>
            </a:pPr>
            <a:r>
              <a:rPr lang="en-US" sz="1700" dirty="0">
                <a:latin typeface="Calibri"/>
                <a:ea typeface="Helvetica Neue Thin"/>
                <a:cs typeface="Calibri"/>
                <a:sym typeface="Helvetica Neue Thin"/>
              </a:rPr>
              <a:t>Agent Training costs</a:t>
            </a:r>
          </a:p>
          <a:p>
            <a:pPr indent="-264576">
              <a:spcBef>
                <a:spcPts val="556"/>
              </a:spcBef>
              <a:buClr>
                <a:srgbClr val="FFC000"/>
              </a:buClr>
              <a:buFont typeface="ZapfDingbatsITC" charset="0"/>
              <a:buChar char="▲"/>
            </a:pPr>
            <a:r>
              <a:rPr lang="en-US" sz="1700" dirty="0">
                <a:latin typeface="Calibri"/>
                <a:ea typeface="Helvetica Neue Thin"/>
                <a:cs typeface="Calibri"/>
                <a:sym typeface="Helvetica Neue Thin"/>
              </a:rPr>
              <a:t>Channel Complexity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1277600" y="1600200"/>
            <a:ext cx="236712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25" tIns="54862" rIns="109725" bIns="54862" rtlCol="0" anchor="ctr"/>
          <a:lstStyle/>
          <a:p>
            <a:pPr algn="ctr"/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Symptoms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8" name="Shape 135"/>
          <p:cNvSpPr/>
          <p:nvPr/>
        </p:nvSpPr>
        <p:spPr>
          <a:xfrm>
            <a:off x="447502" y="4696599"/>
            <a:ext cx="3667298" cy="2310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7036" tIns="47036" rIns="47036" bIns="47036" anchor="ctr">
            <a:spAutoFit/>
          </a:bodyPr>
          <a:lstStyle>
            <a:lvl1pPr algn="l">
              <a:defRPr sz="12000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Watson Social CRM can support multiple social media outlets in these Target Industries</a:t>
            </a:r>
            <a:r>
              <a:rPr lang="en-US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: </a:t>
            </a:r>
            <a:endParaRPr lang="en-US" sz="1800" b="1" i="1" dirty="0" smtClean="0">
              <a:solidFill>
                <a:schemeClr val="tx1">
                  <a:lumMod val="50000"/>
                  <a:lumOff val="50000"/>
                </a:schemeClr>
              </a:solidFill>
              <a:latin typeface="Calibri"/>
              <a:cs typeface="Calibri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Telecommunications</a:t>
            </a:r>
            <a:endParaRPr lang="en-US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alibri"/>
              <a:cs typeface="Calibri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 Airlines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Financial Services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Media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Retail (high velocity, major chain)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1190" r="11190"/>
          <a:stretch/>
        </p:blipFill>
        <p:spPr>
          <a:xfrm>
            <a:off x="549041" y="2464545"/>
            <a:ext cx="3331442" cy="189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18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300" dirty="0" smtClean="0"/>
              <a:t>Applying Watson to engage with customers on prominent social channels will </a:t>
            </a:r>
            <a:r>
              <a:rPr lang="en-US" altLang="en-US" dirty="0" smtClean="0"/>
              <a:t>deflect calls from the call center and favorably impact NPS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DA1C353-5D38-4C5C-8D25-B1ED6D5DE95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671082" y="4629753"/>
            <a:ext cx="4930989" cy="424045"/>
          </a:xfrm>
          <a:prstGeom prst="rect">
            <a:avLst/>
          </a:prstGeom>
        </p:spPr>
        <p:txBody>
          <a:bodyPr wrap="square" lIns="84664" tIns="42332" rIns="84664" bIns="42332">
            <a:spAutoFit/>
          </a:bodyPr>
          <a:lstStyle/>
          <a:p>
            <a:r>
              <a:rPr lang="en-US" sz="2200" b="1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Quantitative KPIs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>
            <a:off x="2080128" y="4610935"/>
            <a:ext cx="482803" cy="4616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  <a:cs typeface="Avenir Medium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>
          <a:xfrm>
            <a:off x="1578105" y="5214331"/>
            <a:ext cx="4672600" cy="831080"/>
          </a:xfrm>
          <a:prstGeom prst="rect">
            <a:avLst/>
          </a:prstGeom>
        </p:spPr>
        <p:txBody>
          <a:bodyPr wrap="square" lIns="84664" tIns="42332" rIns="84664" bIns="42332">
            <a:spAutoFit/>
          </a:bodyPr>
          <a:lstStyle/>
          <a:p>
            <a:pPr marL="817079" indent="-284853">
              <a:lnSpc>
                <a:spcPct val="130000"/>
              </a:lnSpc>
              <a:buFont typeface="Arial"/>
              <a:buChar char="•"/>
            </a:pPr>
            <a:r>
              <a:rPr lang="en-US" sz="19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Increase Contact Deflection</a:t>
            </a:r>
          </a:p>
          <a:p>
            <a:pPr marL="817079" indent="-284853">
              <a:lnSpc>
                <a:spcPct val="130000"/>
              </a:lnSpc>
              <a:buFont typeface="Arial"/>
              <a:buChar char="•"/>
            </a:pPr>
            <a:r>
              <a:rPr lang="en-US" sz="1900" dirty="0" smtClean="0">
                <a:solidFill>
                  <a:schemeClr val="tx1">
                    <a:lumMod val="75000"/>
                  </a:schemeClr>
                </a:solidFill>
                <a:cs typeface="Avenir Medium"/>
              </a:rPr>
              <a:t>Increase </a:t>
            </a:r>
            <a:r>
              <a:rPr lang="en-US" sz="19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C</a:t>
            </a:r>
            <a:r>
              <a:rPr lang="en-US" sz="1900" dirty="0" smtClean="0">
                <a:solidFill>
                  <a:schemeClr val="tx1">
                    <a:lumMod val="75000"/>
                  </a:schemeClr>
                </a:solidFill>
                <a:cs typeface="Avenir Medium"/>
              </a:rPr>
              <a:t>ustomer Retention</a:t>
            </a:r>
            <a:endParaRPr lang="en-US" sz="1900" dirty="0">
              <a:solidFill>
                <a:schemeClr val="tx1">
                  <a:lumMod val="75000"/>
                </a:schemeClr>
              </a:solidFill>
              <a:cs typeface="Avenir Medium"/>
            </a:endParaRPr>
          </a:p>
        </p:txBody>
      </p:sp>
      <p:sp>
        <p:nvSpPr>
          <p:cNvPr id="8" name="Oval 7"/>
          <p:cNvSpPr>
            <a:spLocks/>
          </p:cNvSpPr>
          <p:nvPr/>
        </p:nvSpPr>
        <p:spPr>
          <a:xfrm>
            <a:off x="8653250" y="4610935"/>
            <a:ext cx="482803" cy="46168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  <a:cs typeface="Avenir Medium"/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9244203" y="4629753"/>
            <a:ext cx="4812456" cy="424045"/>
          </a:xfrm>
          <a:prstGeom prst="rect">
            <a:avLst/>
          </a:prstGeom>
        </p:spPr>
        <p:txBody>
          <a:bodyPr wrap="square" lIns="84664" tIns="42332" rIns="84664" bIns="42332">
            <a:spAutoFit/>
          </a:bodyPr>
          <a:lstStyle/>
          <a:p>
            <a:r>
              <a:rPr lang="en-US" sz="2200" b="1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Qualitative Drivers</a:t>
            </a:r>
          </a:p>
        </p:txBody>
      </p:sp>
      <p:sp>
        <p:nvSpPr>
          <p:cNvPr id="10" name="Rectangle 9"/>
          <p:cNvSpPr/>
          <p:nvPr/>
        </p:nvSpPr>
        <p:spPr>
          <a:xfrm>
            <a:off x="8222944" y="5214331"/>
            <a:ext cx="5020235" cy="2313024"/>
          </a:xfrm>
          <a:prstGeom prst="rect">
            <a:avLst/>
          </a:prstGeom>
        </p:spPr>
        <p:txBody>
          <a:bodyPr wrap="square" lIns="84664" tIns="42332" rIns="84664" bIns="42332">
            <a:spAutoFit/>
          </a:bodyPr>
          <a:lstStyle/>
          <a:p>
            <a:pPr marL="817079" indent="-284853">
              <a:lnSpc>
                <a:spcPct val="130000"/>
              </a:lnSpc>
              <a:buFont typeface="Arial"/>
              <a:buChar char="•"/>
            </a:pPr>
            <a:r>
              <a:rPr lang="en-US" sz="19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Net Promoter Score (NPS)</a:t>
            </a:r>
          </a:p>
          <a:p>
            <a:pPr marL="817079" indent="-284853">
              <a:lnSpc>
                <a:spcPct val="130000"/>
              </a:lnSpc>
              <a:buFont typeface="Arial"/>
              <a:buChar char="•"/>
            </a:pPr>
            <a:r>
              <a:rPr lang="en-US" sz="1900" dirty="0" smtClean="0">
                <a:solidFill>
                  <a:schemeClr val="tx1">
                    <a:lumMod val="75000"/>
                  </a:schemeClr>
                </a:solidFill>
                <a:cs typeface="Avenir Medium"/>
              </a:rPr>
              <a:t>Increased </a:t>
            </a:r>
            <a:r>
              <a:rPr lang="en-US" sz="19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customer satisfaction</a:t>
            </a:r>
          </a:p>
          <a:p>
            <a:pPr marL="817079" indent="-284853">
              <a:lnSpc>
                <a:spcPct val="130000"/>
              </a:lnSpc>
              <a:buFont typeface="Arial"/>
              <a:buChar char="•"/>
            </a:pPr>
            <a:r>
              <a:rPr lang="en-US" sz="19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Customer engagement insights</a:t>
            </a:r>
          </a:p>
          <a:p>
            <a:pPr marL="817079" indent="-284853">
              <a:lnSpc>
                <a:spcPct val="130000"/>
              </a:lnSpc>
              <a:buFont typeface="Arial"/>
              <a:buChar char="•"/>
            </a:pPr>
            <a:r>
              <a:rPr lang="en-US" sz="19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Consistency of answers across channels</a:t>
            </a:r>
          </a:p>
          <a:p>
            <a:pPr marL="817079" indent="-284853">
              <a:lnSpc>
                <a:spcPct val="130000"/>
              </a:lnSpc>
              <a:buFont typeface="Arial"/>
              <a:buChar char="•"/>
            </a:pPr>
            <a:r>
              <a:rPr lang="en-US" sz="1900" dirty="0">
                <a:solidFill>
                  <a:schemeClr val="tx1">
                    <a:lumMod val="75000"/>
                  </a:schemeClr>
                </a:solidFill>
                <a:cs typeface="Avenir Medium"/>
              </a:rPr>
              <a:t>Increase Life time value</a:t>
            </a:r>
          </a:p>
          <a:p>
            <a:pPr marL="817079" indent="-284853">
              <a:lnSpc>
                <a:spcPct val="130000"/>
              </a:lnSpc>
              <a:buFont typeface="Arial"/>
              <a:buChar char="•"/>
            </a:pPr>
            <a:endParaRPr lang="en-US" sz="1700" dirty="0">
              <a:solidFill>
                <a:schemeClr val="tx1">
                  <a:lumMod val="75000"/>
                </a:schemeClr>
              </a:solidFill>
              <a:cs typeface="Avenir Medium"/>
            </a:endParaRPr>
          </a:p>
        </p:txBody>
      </p:sp>
      <p:graphicFrame>
        <p:nvGraphicFramePr>
          <p:cNvPr id="11" name="Group 1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734610"/>
              </p:ext>
            </p:extLst>
          </p:nvPr>
        </p:nvGraphicFramePr>
        <p:xfrm>
          <a:off x="304800" y="2209800"/>
          <a:ext cx="13667741" cy="1754649"/>
        </p:xfrm>
        <a:graphic>
          <a:graphicData uri="http://schemas.openxmlformats.org/drawingml/2006/table">
            <a:tbl>
              <a:tblPr/>
              <a:tblGrid>
                <a:gridCol w="3660141"/>
                <a:gridCol w="2971800"/>
                <a:gridCol w="3619499"/>
                <a:gridCol w="3416301"/>
              </a:tblGrid>
              <a:tr h="87782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24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20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16AF4B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>Reduce</a:t>
                      </a: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/>
                      </a:r>
                      <a:b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</a:b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>Operating Cost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ヒラギノ角ゴ Pro W3" charset="-128"/>
                      </a:endParaRPr>
                    </a:p>
                  </a:txBody>
                  <a:tcPr marL="146304" marR="146304" marT="0" marB="0" horzOverflow="overflow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24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20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>Improve</a:t>
                      </a: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/>
                      </a:r>
                      <a:b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</a:b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>Customer Satisfaction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ヒラギノ角ゴ Pro W3" charset="-128"/>
                      </a:endParaRPr>
                    </a:p>
                  </a:txBody>
                  <a:tcPr marL="146304" marR="146304" marT="0" marB="0" horzOverflow="overflow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24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20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E87F2E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>Increase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/>
                      </a:r>
                      <a:b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</a:b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>Opportunities To Sell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ヒラギノ角ゴ Pro W3" charset="-128"/>
                      </a:endParaRPr>
                    </a:p>
                  </a:txBody>
                  <a:tcPr marL="146304" marR="146304" marT="0" marB="0" horzOverflow="overflow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24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2000"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2D05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>Reduce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/>
                      </a:r>
                      <a:b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</a:b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ヒラギノ角ゴ Pro W3" charset="-128"/>
                        </a:rPr>
                        <a:t>Customers At Risk</a:t>
                      </a:r>
                    </a:p>
                  </a:txBody>
                  <a:tcPr marL="146304" marR="146304" marT="0" marB="0" horzOverflow="overflow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76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ヒラギノ角ゴ Pro W3" charset="-128"/>
                      </a:endParaRPr>
                    </a:p>
                  </a:txBody>
                  <a:tcPr marL="146304" marR="146304" marT="0" marB="0" horzOverflow="overflow">
                    <a:lnL>
                      <a:noFill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ヒラギノ角ゴ Pro W3" charset="-128"/>
                      </a:endParaRPr>
                    </a:p>
                  </a:txBody>
                  <a:tcPr marL="146304" marR="146304" marT="0" marB="0" horzOverflow="overflow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ヒラギノ角ゴ Pro W3" charset="-128"/>
                      </a:endParaRPr>
                    </a:p>
                  </a:txBody>
                  <a:tcPr marL="146304" marR="146304" marT="0" marB="0" horzOverflow="overflow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ヒラギノ角ゴ Pro W3" charset="-128"/>
                      </a:endParaRPr>
                    </a:p>
                  </a:txBody>
                  <a:tcPr marL="146304" marR="146304" marT="0" marB="0" horzOverflow="overflow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2" name="Picture 5" descr="C:\Users\ITSOUSER\Desktop\Images\Icon-White-Cell-Phone_0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9444" y="3062115"/>
            <a:ext cx="868294" cy="841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8" descr="C:\Users\ITSOUSER\Desktop\Images\Icon-White-Cell-Phone_06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4847" y="3011111"/>
            <a:ext cx="904552" cy="841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7" descr="C:\Users\ITSOUSER\Desktop\Images\Icon-White-Cell-Phone_04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021" y="3028111"/>
            <a:ext cx="879746" cy="841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9" descr="C:\Users\ITSOUSER\Desktop\Jobs Folder\Telco PPT\Images\Smile-Blu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1751" y="3032668"/>
            <a:ext cx="879746" cy="839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8399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319087" y="665646"/>
            <a:ext cx="9358313" cy="754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593" tIns="65296" rIns="130593" bIns="65296"/>
          <a:lstStyle>
            <a:lvl1pPr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cs typeface="ＭＳ Ｐゴシック" charset="0"/>
                <a:sym typeface="Helvetica Neue Light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5pPr>
            <a:lvl6pPr marL="25146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6pPr>
            <a:lvl7pPr marL="29718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7pPr>
            <a:lvl8pPr marL="34290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8pPr>
            <a:lvl9pPr marL="38862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9pPr>
          </a:lstStyle>
          <a:p>
            <a:r>
              <a:rPr lang="en-US" sz="2900" dirty="0" smtClean="0">
                <a:solidFill>
                  <a:srgbClr val="004266"/>
                </a:solidFill>
                <a:latin typeface="Calibri Light"/>
                <a:cs typeface="Calibri Light"/>
              </a:rPr>
              <a:t>Video of the Demo </a:t>
            </a:r>
            <a:r>
              <a:rPr lang="en-US" i="1" dirty="0" smtClean="0">
                <a:solidFill>
                  <a:srgbClr val="004266"/>
                </a:solidFill>
                <a:latin typeface="Calibri Light"/>
                <a:cs typeface="Calibri Light"/>
              </a:rPr>
              <a:t>leveraging a test/training Twitter handle*</a:t>
            </a:r>
            <a:r>
              <a:rPr lang="en-US" sz="2900" dirty="0" smtClean="0">
                <a:solidFill>
                  <a:srgbClr val="004266"/>
                </a:solidFill>
                <a:latin typeface="Calibri Light"/>
                <a:cs typeface="Calibri Light"/>
              </a:rPr>
              <a:t>					</a:t>
            </a:r>
            <a:endParaRPr lang="en-US" sz="2900" dirty="0">
              <a:solidFill>
                <a:srgbClr val="47D1F7"/>
              </a:solidFill>
              <a:latin typeface="Calibri Light"/>
              <a:cs typeface="Calibri Light"/>
              <a:sym typeface="HelvNeue Bold for IBM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DA1C353-5D38-4C5C-8D25-B1ED6D5DE954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3. Twitter Bot Recording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1" y="1143000"/>
            <a:ext cx="9525000" cy="57912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296400" y="1447800"/>
            <a:ext cx="5334000" cy="5909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/>
              <a:buChar char="•"/>
            </a:pPr>
            <a:r>
              <a:rPr lang="en-US" sz="1800" dirty="0" smtClean="0"/>
              <a:t>Log </a:t>
            </a:r>
            <a:r>
              <a:rPr lang="en-US" sz="1800" dirty="0"/>
              <a:t>on to one of the dummy Twitter accounts: </a:t>
            </a:r>
          </a:p>
          <a:p>
            <a:pPr marL="457200" lvl="1" indent="0"/>
            <a:r>
              <a:rPr lang="en-US" sz="1800" dirty="0"/>
              <a:t>     @</a:t>
            </a:r>
            <a:r>
              <a:rPr lang="en-US" sz="1800" dirty="0" err="1"/>
              <a:t>rachelkwinsee</a:t>
            </a:r>
            <a:r>
              <a:rPr lang="en-US" sz="1800" dirty="0"/>
              <a:t> </a:t>
            </a:r>
            <a:r>
              <a:rPr lang="en-US" sz="1800" dirty="0" err="1"/>
              <a:t>pwd</a:t>
            </a:r>
            <a:r>
              <a:rPr lang="en-US" sz="1800" dirty="0"/>
              <a:t>: </a:t>
            </a:r>
            <a:r>
              <a:rPr lang="en-US" sz="1800" dirty="0" err="1"/>
              <a:t>annaknaster</a:t>
            </a:r>
            <a:endParaRPr lang="en-US" sz="1800" dirty="0"/>
          </a:p>
          <a:p>
            <a:pPr marL="742950" lvl="1" indent="-285750">
              <a:buFont typeface="Arial"/>
              <a:buChar char="•"/>
            </a:pPr>
            <a:r>
              <a:rPr lang="en-US" sz="1800" dirty="0"/>
              <a:t>Tweet: @</a:t>
            </a:r>
            <a:r>
              <a:rPr lang="en-US" sz="1800" dirty="0" err="1"/>
              <a:t>WatsonTelcoBot</a:t>
            </a:r>
            <a:r>
              <a:rPr lang="en-US" sz="1800" dirty="0"/>
              <a:t> my mobile has no service. Called in and had to wait 20 minutes. Worthless. </a:t>
            </a:r>
          </a:p>
          <a:p>
            <a:pPr marL="742950" lvl="1" indent="-285750">
              <a:buFont typeface="Arial"/>
              <a:buChar char="•"/>
            </a:pPr>
            <a:endParaRPr lang="en-US" sz="1800" dirty="0"/>
          </a:p>
          <a:p>
            <a:pPr marL="742950" lvl="1" indent="-285750">
              <a:buFont typeface="Arial"/>
              <a:buChar char="•"/>
            </a:pPr>
            <a:r>
              <a:rPr lang="en-US" sz="1800" dirty="0"/>
              <a:t>Wait for 1st tweet– what Watson is doing:</a:t>
            </a:r>
          </a:p>
          <a:p>
            <a:pPr lvl="2">
              <a:buFont typeface="Arial"/>
              <a:buChar char="•"/>
            </a:pPr>
            <a:r>
              <a:rPr lang="en-US" sz="1800" dirty="0"/>
              <a:t>Intercepting the tweet</a:t>
            </a:r>
          </a:p>
          <a:p>
            <a:pPr lvl="2">
              <a:buFont typeface="Arial"/>
              <a:buChar char="•"/>
            </a:pPr>
            <a:r>
              <a:rPr lang="en-US" sz="1800" dirty="0"/>
              <a:t>Understanding Natural Language, context, location, sentiment, tone</a:t>
            </a:r>
          </a:p>
          <a:p>
            <a:pPr marL="742950" lvl="1" indent="-285750">
              <a:buFont typeface="Arial"/>
              <a:buChar char="•"/>
            </a:pPr>
            <a:r>
              <a:rPr lang="en-US" sz="1800" dirty="0"/>
              <a:t>Wait for 2nd tweet– what Watson is doing:</a:t>
            </a:r>
          </a:p>
          <a:p>
            <a:pPr lvl="2">
              <a:buFont typeface="Arial"/>
              <a:buChar char="•"/>
            </a:pPr>
            <a:r>
              <a:rPr lang="en-US" sz="1800" dirty="0"/>
              <a:t>Watson is plugged into NOC to provide immediate relevant update</a:t>
            </a:r>
          </a:p>
          <a:p>
            <a:pPr marL="742950" lvl="1" indent="-285750">
              <a:buFont typeface="Arial"/>
              <a:buChar char="•"/>
            </a:pPr>
            <a:r>
              <a:rPr lang="en-US" sz="1800" dirty="0"/>
              <a:t>Tweet: @</a:t>
            </a:r>
            <a:r>
              <a:rPr lang="en-US" sz="1800" dirty="0" err="1"/>
              <a:t>WatsonTelcoBot</a:t>
            </a:r>
            <a:r>
              <a:rPr lang="en-US" sz="1800" dirty="0"/>
              <a:t> back up and running</a:t>
            </a:r>
          </a:p>
          <a:p>
            <a:pPr marL="742950" lvl="1" indent="-285750">
              <a:buFont typeface="Arial"/>
              <a:buChar char="•"/>
            </a:pPr>
            <a:endParaRPr lang="en-US" sz="1800" dirty="0"/>
          </a:p>
          <a:p>
            <a:pPr marL="742950" lvl="1" indent="-285750">
              <a:buFont typeface="Arial"/>
              <a:buChar char="•"/>
            </a:pPr>
            <a:r>
              <a:rPr lang="en-US" sz="1800" dirty="0"/>
              <a:t>Wait for reply – what Watson is doing here:</a:t>
            </a:r>
          </a:p>
          <a:p>
            <a:pPr lvl="2">
              <a:buFont typeface="Arial"/>
              <a:buChar char="•"/>
            </a:pPr>
            <a:r>
              <a:rPr lang="en-US" sz="1800" dirty="0"/>
              <a:t>Watson is improving customer retention by ensuring providing promotion</a:t>
            </a:r>
          </a:p>
          <a:p>
            <a:pPr lvl="2">
              <a:buFont typeface="Arial"/>
              <a:buChar char="•"/>
            </a:pPr>
            <a:r>
              <a:rPr lang="en-US" sz="1800" dirty="0"/>
              <a:t>Watson looked at all the customer’s tweets and saw this person it’s usually negative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0210800" y="685800"/>
            <a:ext cx="4100512" cy="754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593" tIns="65296" rIns="130593" bIns="65296"/>
          <a:lstStyle>
            <a:lvl1pPr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cs typeface="ＭＳ Ｐゴシック" charset="0"/>
                <a:sym typeface="Helvetica Neue Light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5pPr>
            <a:lvl6pPr marL="25146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6pPr>
            <a:lvl7pPr marL="29718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7pPr>
            <a:lvl8pPr marL="34290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8pPr>
            <a:lvl9pPr marL="38862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9pPr>
          </a:lstStyle>
          <a:p>
            <a:pPr algn="ctr"/>
            <a:r>
              <a:rPr lang="en-US" sz="2900" dirty="0" smtClean="0">
                <a:solidFill>
                  <a:srgbClr val="004266"/>
                </a:solidFill>
                <a:latin typeface="Calibri Light"/>
                <a:cs typeface="Calibri Light"/>
              </a:rPr>
              <a:t>Live Demo Script					</a:t>
            </a:r>
            <a:endParaRPr lang="en-US" sz="2900" dirty="0">
              <a:solidFill>
                <a:srgbClr val="47D1F7"/>
              </a:solidFill>
              <a:latin typeface="Calibri Light"/>
              <a:cs typeface="Calibri Light"/>
              <a:sym typeface="HelvNeue Bold for IBM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63916" y="6934200"/>
            <a:ext cx="69949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dirty="0" smtClean="0">
                <a:solidFill>
                  <a:srgbClr val="004266"/>
                </a:solidFill>
                <a:latin typeface="Calibri Light"/>
                <a:cs typeface="Calibri Light"/>
              </a:rPr>
              <a:t>* For production systems, we leverage actual client twitter handles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8770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F177F8E-3B53-4C83-AAEE-098921EBA9F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Watson Social CRM delivers consumer success; is preferred by emerging customer groups and unifies channels for consistent performance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915568" y="2438400"/>
            <a:ext cx="6066632" cy="1027016"/>
            <a:chOff x="571500" y="2514600"/>
            <a:chExt cx="6362700" cy="1141129"/>
          </a:xfrm>
        </p:grpSpPr>
        <p:pic>
          <p:nvPicPr>
            <p:cNvPr id="7" name="Picture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8177" y="2514600"/>
              <a:ext cx="639862" cy="639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5077" y="2514600"/>
              <a:ext cx="639862" cy="639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3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76360" y="2514600"/>
              <a:ext cx="639862" cy="639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4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1277" y="2514600"/>
              <a:ext cx="639862" cy="639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2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31984" y="2514600"/>
              <a:ext cx="639862" cy="639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43260" y="2514600"/>
              <a:ext cx="639862" cy="639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41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4560" y="2514600"/>
              <a:ext cx="639862" cy="639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Shape 135"/>
            <p:cNvSpPr/>
            <p:nvPr/>
          </p:nvSpPr>
          <p:spPr>
            <a:xfrm>
              <a:off x="571500" y="3285257"/>
              <a:ext cx="779417" cy="3704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defRPr sz="12000">
                  <a:solidFill>
                    <a:schemeClr val="accent2">
                      <a:hueOff val="-2473792"/>
                      <a:satOff val="-50209"/>
                      <a:lumOff val="23543"/>
                    </a:schemeClr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pPr algn="ctr"/>
              <a:r>
                <a:rPr lang="en-US" sz="1500" dirty="0">
                  <a:solidFill>
                    <a:schemeClr val="tx1"/>
                  </a:solidFill>
                  <a:latin typeface="Calibri"/>
                  <a:cs typeface="Calibri"/>
                </a:rPr>
                <a:t>Mobile</a:t>
              </a:r>
              <a:endParaRPr sz="1500" dirty="0">
                <a:solidFill>
                  <a:schemeClr val="tx1"/>
                </a:solidFill>
                <a:latin typeface="Calibri"/>
                <a:cs typeface="Calibri"/>
              </a:endParaRPr>
            </a:p>
          </p:txBody>
        </p:sp>
        <p:sp>
          <p:nvSpPr>
            <p:cNvPr id="15" name="Shape 135"/>
            <p:cNvSpPr/>
            <p:nvPr/>
          </p:nvSpPr>
          <p:spPr>
            <a:xfrm>
              <a:off x="1506583" y="3285257"/>
              <a:ext cx="779417" cy="3704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defRPr sz="12000">
                  <a:solidFill>
                    <a:schemeClr val="accent2">
                      <a:hueOff val="-2473792"/>
                      <a:satOff val="-50209"/>
                      <a:lumOff val="23543"/>
                    </a:schemeClr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pPr algn="ctr"/>
              <a:r>
                <a:rPr lang="en-US" sz="1500">
                  <a:solidFill>
                    <a:schemeClr val="tx1"/>
                  </a:solidFill>
                  <a:latin typeface="Calibri"/>
                  <a:cs typeface="Calibri"/>
                </a:rPr>
                <a:t>Chat</a:t>
              </a:r>
              <a:endParaRPr sz="1500" dirty="0">
                <a:solidFill>
                  <a:schemeClr val="tx1"/>
                </a:solidFill>
                <a:latin typeface="Calibri"/>
                <a:cs typeface="Calibri"/>
              </a:endParaRPr>
            </a:p>
          </p:txBody>
        </p:sp>
        <p:sp>
          <p:nvSpPr>
            <p:cNvPr id="16" name="Shape 135"/>
            <p:cNvSpPr/>
            <p:nvPr/>
          </p:nvSpPr>
          <p:spPr>
            <a:xfrm>
              <a:off x="2438399" y="3285257"/>
              <a:ext cx="779417" cy="3704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defRPr sz="12000">
                  <a:solidFill>
                    <a:schemeClr val="accent2">
                      <a:hueOff val="-2473792"/>
                      <a:satOff val="-50209"/>
                      <a:lumOff val="23543"/>
                    </a:schemeClr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pPr algn="ctr"/>
              <a:r>
                <a:rPr lang="en-US" sz="1500">
                  <a:solidFill>
                    <a:schemeClr val="tx1"/>
                  </a:solidFill>
                  <a:latin typeface="Calibri"/>
                  <a:cs typeface="Calibri"/>
                </a:rPr>
                <a:t>Retail</a:t>
              </a:r>
              <a:endParaRPr sz="1500" dirty="0">
                <a:solidFill>
                  <a:schemeClr val="tx1"/>
                </a:solidFill>
                <a:latin typeface="Calibri"/>
                <a:cs typeface="Calibri"/>
              </a:endParaRPr>
            </a:p>
          </p:txBody>
        </p:sp>
        <p:sp>
          <p:nvSpPr>
            <p:cNvPr id="17" name="Shape 135"/>
            <p:cNvSpPr/>
            <p:nvPr/>
          </p:nvSpPr>
          <p:spPr>
            <a:xfrm>
              <a:off x="3373483" y="3285257"/>
              <a:ext cx="779417" cy="3704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defRPr sz="12000">
                  <a:solidFill>
                    <a:schemeClr val="accent2">
                      <a:hueOff val="-2473792"/>
                      <a:satOff val="-50209"/>
                      <a:lumOff val="23543"/>
                    </a:schemeClr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pPr algn="ctr"/>
              <a:r>
                <a:rPr lang="en-US" sz="1500" dirty="0">
                  <a:solidFill>
                    <a:schemeClr val="tx1"/>
                  </a:solidFill>
                  <a:latin typeface="Calibri"/>
                  <a:cs typeface="Calibri"/>
                </a:rPr>
                <a:t>Agent</a:t>
              </a:r>
              <a:endParaRPr sz="1500" dirty="0">
                <a:solidFill>
                  <a:schemeClr val="tx1"/>
                </a:solidFill>
                <a:latin typeface="Calibri"/>
                <a:cs typeface="Calibri"/>
              </a:endParaRPr>
            </a:p>
          </p:txBody>
        </p:sp>
        <p:sp>
          <p:nvSpPr>
            <p:cNvPr id="18" name="Shape 135"/>
            <p:cNvSpPr/>
            <p:nvPr/>
          </p:nvSpPr>
          <p:spPr>
            <a:xfrm>
              <a:off x="4305300" y="3285257"/>
              <a:ext cx="779417" cy="3704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defRPr sz="12000">
                  <a:solidFill>
                    <a:schemeClr val="accent2">
                      <a:hueOff val="-2473792"/>
                      <a:satOff val="-50209"/>
                      <a:lumOff val="23543"/>
                    </a:schemeClr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pPr algn="ctr"/>
              <a:r>
                <a:rPr lang="en-US" sz="1500" dirty="0">
                  <a:solidFill>
                    <a:schemeClr val="tx1"/>
                  </a:solidFill>
                  <a:latin typeface="Calibri"/>
                  <a:cs typeface="Calibri"/>
                </a:rPr>
                <a:t>Email</a:t>
              </a:r>
              <a:endParaRPr sz="1500" dirty="0">
                <a:solidFill>
                  <a:schemeClr val="tx1"/>
                </a:solidFill>
                <a:latin typeface="Calibri"/>
                <a:cs typeface="Calibri"/>
              </a:endParaRPr>
            </a:p>
          </p:txBody>
        </p:sp>
        <p:sp>
          <p:nvSpPr>
            <p:cNvPr id="19" name="Shape 135"/>
            <p:cNvSpPr/>
            <p:nvPr/>
          </p:nvSpPr>
          <p:spPr>
            <a:xfrm>
              <a:off x="5262207" y="3285257"/>
              <a:ext cx="779417" cy="3704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defRPr sz="12000">
                  <a:solidFill>
                    <a:schemeClr val="accent2">
                      <a:hueOff val="-2473792"/>
                      <a:satOff val="-50209"/>
                      <a:lumOff val="23543"/>
                    </a:schemeClr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pPr algn="ctr"/>
              <a:r>
                <a:rPr lang="en-US" sz="1500" dirty="0">
                  <a:solidFill>
                    <a:schemeClr val="tx1"/>
                  </a:solidFill>
                  <a:latin typeface="Calibri"/>
                  <a:cs typeface="Calibri"/>
                </a:rPr>
                <a:t>Forums</a:t>
              </a:r>
              <a:endParaRPr sz="1500" dirty="0">
                <a:solidFill>
                  <a:schemeClr val="tx1"/>
                </a:solidFill>
                <a:latin typeface="Calibri"/>
                <a:cs typeface="Calibri"/>
              </a:endParaRPr>
            </a:p>
          </p:txBody>
        </p:sp>
        <p:sp>
          <p:nvSpPr>
            <p:cNvPr id="20" name="Shape 135"/>
            <p:cNvSpPr/>
            <p:nvPr/>
          </p:nvSpPr>
          <p:spPr>
            <a:xfrm>
              <a:off x="6154783" y="3285257"/>
              <a:ext cx="779417" cy="3704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defRPr sz="12000">
                  <a:solidFill>
                    <a:schemeClr val="accent2">
                      <a:hueOff val="-2473792"/>
                      <a:satOff val="-50209"/>
                      <a:lumOff val="23543"/>
                    </a:schemeClr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pPr algn="ctr"/>
              <a:r>
                <a:rPr lang="en-US" sz="1500">
                  <a:solidFill>
                    <a:schemeClr val="tx1"/>
                  </a:solidFill>
                  <a:latin typeface="Calibri"/>
                  <a:cs typeface="Calibri"/>
                </a:rPr>
                <a:t>Web</a:t>
              </a:r>
              <a:endParaRPr sz="1500" dirty="0">
                <a:solidFill>
                  <a:schemeClr val="tx1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33045" y="3733800"/>
            <a:ext cx="3086760" cy="3657600"/>
            <a:chOff x="914400" y="3733800"/>
            <a:chExt cx="3086760" cy="3657600"/>
          </a:xfrm>
        </p:grpSpPr>
        <p:grpSp>
          <p:nvGrpSpPr>
            <p:cNvPr id="2" name="Group 1"/>
            <p:cNvGrpSpPr/>
            <p:nvPr/>
          </p:nvGrpSpPr>
          <p:grpSpPr>
            <a:xfrm>
              <a:off x="1177630" y="3733800"/>
              <a:ext cx="2560300" cy="1447800"/>
              <a:chOff x="685800" y="3733800"/>
              <a:chExt cx="2560300" cy="1447800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685800" y="3733800"/>
                <a:ext cx="2560300" cy="1143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smtClean="0"/>
                  <a:t>Millennial </a:t>
                </a:r>
              </a:p>
              <a:p>
                <a:pPr algn="ctr"/>
                <a:r>
                  <a:rPr lang="en-US" sz="2000" dirty="0" smtClean="0"/>
                  <a:t>Preferred</a:t>
                </a:r>
                <a:endParaRPr lang="en-US" sz="2000" dirty="0"/>
              </a:p>
            </p:txBody>
          </p:sp>
          <p:sp>
            <p:nvSpPr>
              <p:cNvPr id="26" name="Triangle 25"/>
              <p:cNvSpPr/>
              <p:nvPr/>
            </p:nvSpPr>
            <p:spPr>
              <a:xfrm rot="10800000">
                <a:off x="1623050" y="4876800"/>
                <a:ext cx="685800" cy="304800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sp>
          <p:nvSpPr>
            <p:cNvPr id="31" name="Rectangle 30"/>
            <p:cNvSpPr/>
            <p:nvPr/>
          </p:nvSpPr>
          <p:spPr>
            <a:xfrm>
              <a:off x="914400" y="5410200"/>
              <a:ext cx="3086760" cy="1981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In a recent 13-week test at Georgia Tech the Bot was undistinguishable from human responses and perceived as “cool” and interesting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4038600" y="3733800"/>
            <a:ext cx="3086760" cy="3657600"/>
            <a:chOff x="3905661" y="3733800"/>
            <a:chExt cx="3086760" cy="3657600"/>
          </a:xfrm>
        </p:grpSpPr>
        <p:grpSp>
          <p:nvGrpSpPr>
            <p:cNvPr id="3" name="Group 2"/>
            <p:cNvGrpSpPr/>
            <p:nvPr/>
          </p:nvGrpSpPr>
          <p:grpSpPr>
            <a:xfrm>
              <a:off x="4168891" y="3733800"/>
              <a:ext cx="2560300" cy="1447800"/>
              <a:chOff x="3429000" y="3733800"/>
              <a:chExt cx="2560300" cy="1447800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3429000" y="3733800"/>
                <a:ext cx="2560300" cy="1143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smtClean="0"/>
                  <a:t>Improved Information Sharing</a:t>
                </a:r>
                <a:endParaRPr lang="en-US" sz="2000" dirty="0"/>
              </a:p>
            </p:txBody>
          </p:sp>
          <p:sp>
            <p:nvSpPr>
              <p:cNvPr id="27" name="Triangle 26"/>
              <p:cNvSpPr/>
              <p:nvPr/>
            </p:nvSpPr>
            <p:spPr>
              <a:xfrm rot="10800000">
                <a:off x="4366251" y="4876800"/>
                <a:ext cx="685800" cy="304800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sp>
          <p:nvSpPr>
            <p:cNvPr id="32" name="Rectangle 31"/>
            <p:cNvSpPr/>
            <p:nvPr/>
          </p:nvSpPr>
          <p:spPr>
            <a:xfrm>
              <a:off x="3905661" y="5410200"/>
              <a:ext cx="3086760" cy="1981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Being able to use content and response data across channels provides better, faster response management and improves answers across all channels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7444155" y="3733800"/>
            <a:ext cx="3086760" cy="3710939"/>
            <a:chOff x="7473824" y="3733800"/>
            <a:chExt cx="3086760" cy="3710939"/>
          </a:xfrm>
        </p:grpSpPr>
        <p:grpSp>
          <p:nvGrpSpPr>
            <p:cNvPr id="36" name="Group 35"/>
            <p:cNvGrpSpPr/>
            <p:nvPr/>
          </p:nvGrpSpPr>
          <p:grpSpPr>
            <a:xfrm>
              <a:off x="7737054" y="3733800"/>
              <a:ext cx="2560300" cy="1447800"/>
              <a:chOff x="8908460" y="3733800"/>
              <a:chExt cx="2560300" cy="1447800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8908460" y="3733800"/>
                <a:ext cx="2560300" cy="1143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smtClean="0"/>
                  <a:t>Scalable and Flexible</a:t>
                </a:r>
                <a:endParaRPr lang="en-US" sz="2000" dirty="0"/>
              </a:p>
            </p:txBody>
          </p:sp>
          <p:sp>
            <p:nvSpPr>
              <p:cNvPr id="29" name="Triangle 28"/>
              <p:cNvSpPr/>
              <p:nvPr/>
            </p:nvSpPr>
            <p:spPr>
              <a:xfrm rot="10800000">
                <a:off x="9845710" y="4876800"/>
                <a:ext cx="685800" cy="304800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sp>
          <p:nvSpPr>
            <p:cNvPr id="34" name="Rectangle 33"/>
            <p:cNvSpPr/>
            <p:nvPr/>
          </p:nvSpPr>
          <p:spPr>
            <a:xfrm>
              <a:off x="7473824" y="5410199"/>
              <a:ext cx="3086760" cy="20345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BOTs can handle times of high demand more easily; responding to the ebb and flow of the business, with rapid, consistent and timely interactions 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0849710" y="3733800"/>
            <a:ext cx="3086760" cy="2819400"/>
            <a:chOff x="11131065" y="3733800"/>
            <a:chExt cx="3086760" cy="2819400"/>
          </a:xfrm>
        </p:grpSpPr>
        <p:grpSp>
          <p:nvGrpSpPr>
            <p:cNvPr id="38" name="Group 37"/>
            <p:cNvGrpSpPr/>
            <p:nvPr/>
          </p:nvGrpSpPr>
          <p:grpSpPr>
            <a:xfrm>
              <a:off x="11394295" y="3733800"/>
              <a:ext cx="2560300" cy="1447800"/>
              <a:chOff x="11657525" y="3733800"/>
              <a:chExt cx="2560300" cy="1447800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11657525" y="3733800"/>
                <a:ext cx="2560300" cy="1143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smtClean="0"/>
                  <a:t>Unified Metrics</a:t>
                </a:r>
                <a:endParaRPr lang="en-US" sz="2000" dirty="0"/>
              </a:p>
            </p:txBody>
          </p:sp>
          <p:sp>
            <p:nvSpPr>
              <p:cNvPr id="30" name="Triangle 29"/>
              <p:cNvSpPr/>
              <p:nvPr/>
            </p:nvSpPr>
            <p:spPr>
              <a:xfrm rot="10800000">
                <a:off x="12594775" y="4876800"/>
                <a:ext cx="685800" cy="304800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sp>
          <p:nvSpPr>
            <p:cNvPr id="35" name="Rectangle 34"/>
            <p:cNvSpPr/>
            <p:nvPr/>
          </p:nvSpPr>
          <p:spPr>
            <a:xfrm>
              <a:off x="11131065" y="5410200"/>
              <a:ext cx="3086760" cy="1143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The questions, answers patterns, volume and trending can all be combined and viewed </a:t>
              </a:r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consistently</a:t>
              </a:r>
              <a:r>
                <a:rPr 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for better operational management.  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8746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905000"/>
            <a:ext cx="9996690" cy="5537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Architecture and Bill of Materials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F177F8E-3B53-4C83-AAEE-098921EBA9F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Content Placeholder 6"/>
          <p:cNvSpPr txBox="1">
            <a:spLocks/>
          </p:cNvSpPr>
          <p:nvPr/>
        </p:nvSpPr>
        <p:spPr bwMode="auto">
          <a:xfrm>
            <a:off x="10134600" y="2133600"/>
            <a:ext cx="4632326" cy="6035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>
            <a:lvl1pPr marL="342900" indent="-342900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3200" kern="1200">
                <a:solidFill>
                  <a:srgbClr val="262626"/>
                </a:solidFill>
                <a:latin typeface="Calibri Light" pitchFamily="34" charset="0"/>
                <a:ea typeface="+mn-ea"/>
                <a:cs typeface="+mn-cs"/>
              </a:defRPr>
            </a:lvl1pPr>
            <a:lvl2pPr marL="1060450" indent="-407988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262626"/>
                </a:solidFill>
                <a:latin typeface="Calibri Light" pitchFamily="34" charset="0"/>
                <a:ea typeface="+mn-ea"/>
                <a:cs typeface="+mn-cs"/>
              </a:defRPr>
            </a:lvl2pPr>
            <a:lvl3pPr marL="1631950" indent="-325438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Calibri Light" panose="020F0302020204030204" pitchFamily="34" charset="0"/>
              <a:buChar char="‐"/>
              <a:defRPr sz="2400" kern="1200">
                <a:solidFill>
                  <a:srgbClr val="262626"/>
                </a:solidFill>
                <a:latin typeface="Calibri Light" pitchFamily="34" charset="0"/>
                <a:ea typeface="+mn-ea"/>
                <a:cs typeface="+mn-cs"/>
              </a:defRPr>
            </a:lvl3pPr>
            <a:lvl4pPr marL="2284413" indent="-325438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Calibri Light" panose="020F0302020204030204" pitchFamily="34" charset="0"/>
              <a:buChar char="»"/>
              <a:defRPr sz="2000" kern="1200">
                <a:solidFill>
                  <a:srgbClr val="262626"/>
                </a:solidFill>
                <a:latin typeface="Calibri Light" pitchFamily="34" charset="0"/>
                <a:ea typeface="+mn-ea"/>
                <a:cs typeface="+mn-cs"/>
              </a:defRPr>
            </a:lvl4pPr>
            <a:lvl5pPr marL="2938463" indent="-325438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900" kern="1200">
                <a:solidFill>
                  <a:schemeClr val="tx1"/>
                </a:solidFill>
                <a:latin typeface="Calibri Light" pitchFamily="34" charset="0"/>
                <a:ea typeface="+mn-ea"/>
                <a:cs typeface="+mn-cs"/>
              </a:defRPr>
            </a:lvl5pPr>
            <a:lvl6pPr marL="3592106" indent="-326555" algn="l" defTabSz="13062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45216" indent="-326555" algn="l" defTabSz="13062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98327" indent="-326555" algn="l" defTabSz="13062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51437" indent="-326555" algn="l" defTabSz="13062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 smtClean="0"/>
              <a:t>Watson Engagement Advisor 3.0 </a:t>
            </a:r>
            <a:r>
              <a:rPr lang="en-US" sz="2400" i="1" dirty="0" smtClean="0"/>
              <a:t>(till Conversation comes GA / stable)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Watson Conversation API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Watson Speech to Text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Watson Tone Analyzer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Bot Integration Framework (3</a:t>
            </a:r>
            <a:r>
              <a:rPr lang="en-US" sz="2400" baseline="30000" dirty="0" smtClean="0"/>
              <a:t>rd</a:t>
            </a:r>
            <a:r>
              <a:rPr lang="en-US" sz="2400" dirty="0" smtClean="0"/>
              <a:t> party or custom)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2611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checklist for sellers to qualify the client 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DA1C353-5D38-4C5C-8D25-B1ED6D5DE954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07550"/>
              </p:ext>
            </p:extLst>
          </p:nvPr>
        </p:nvGraphicFramePr>
        <p:xfrm>
          <a:off x="457200" y="1539240"/>
          <a:ext cx="13639800" cy="627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5600"/>
                <a:gridCol w="228600"/>
                <a:gridCol w="10515600"/>
              </a:tblGrid>
              <a:tr h="59436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80C7"/>
                          </a:solidFill>
                        </a:rPr>
                        <a:t>Key Criteria</a:t>
                      </a:r>
                      <a:endParaRPr lang="en-US" dirty="0">
                        <a:solidFill>
                          <a:srgbClr val="0080C7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80C7"/>
                          </a:solidFill>
                        </a:rPr>
                        <a:t>Optimal Candidates Look Like:</a:t>
                      </a:r>
                    </a:p>
                    <a:p>
                      <a:endParaRPr lang="en-US" dirty="0">
                        <a:solidFill>
                          <a:srgbClr val="0080C7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815305">
                <a:tc>
                  <a:txBody>
                    <a:bodyPr/>
                    <a:lstStyle/>
                    <a:p>
                      <a:pPr marL="342900" marR="0" lvl="0" indent="-34290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q"/>
                        <a:tabLst/>
                        <a:defRPr/>
                      </a:pPr>
                      <a:r>
                        <a:rPr lang="en-US" sz="2000" b="1" dirty="0" smtClean="0"/>
                        <a:t>SPONSORSHIP:</a:t>
                      </a:r>
                      <a:endParaRPr lang="en-US" sz="2000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b="0" dirty="0" smtClean="0"/>
                        <a:t>Chief Digital Officer, Chief services officer,</a:t>
                      </a:r>
                      <a:r>
                        <a:rPr lang="en-US" sz="2000" b="0" baseline="0" dirty="0" smtClean="0"/>
                        <a:t> Marketing or CRM leader are roles that have the best span of control to make the decisions that drive success </a:t>
                      </a:r>
                      <a:endParaRPr lang="en-US" sz="2000" b="0" dirty="0"/>
                    </a:p>
                  </a:txBody>
                  <a:tcPr>
                    <a:noFill/>
                  </a:tcPr>
                </a:tc>
              </a:tr>
              <a:tr h="815305">
                <a:tc>
                  <a:txBody>
                    <a:bodyPr/>
                    <a:lstStyle/>
                    <a:p>
                      <a:pPr marL="342900" marR="0" lvl="0" indent="-34290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q"/>
                        <a:tabLst/>
                        <a:defRPr/>
                      </a:pPr>
                      <a:r>
                        <a:rPr lang="en-US" sz="2000" b="1" dirty="0" smtClean="0"/>
                        <a:t>VISION:</a:t>
                      </a:r>
                      <a:endParaRPr lang="en-US" sz="2000" dirty="0" smtClean="0"/>
                    </a:p>
                  </a:txBody>
                  <a:tcPr>
                    <a:solidFill>
                      <a:srgbClr val="6DB5E5">
                        <a:alpha val="1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 smtClean="0"/>
                    </a:p>
                  </a:txBody>
                  <a:tcPr>
                    <a:solidFill>
                      <a:srgbClr val="6DB5E5">
                        <a:alpha val="1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b="0" dirty="0" smtClean="0"/>
                        <a:t>Understanding the</a:t>
                      </a:r>
                      <a:r>
                        <a:rPr lang="en-US" sz="2000" b="0" baseline="0" dirty="0" smtClean="0"/>
                        <a:t> impact of Watson technology and processes requires a bold vision, not an incremental one</a:t>
                      </a:r>
                      <a:endParaRPr lang="en-US" sz="2000" b="0" dirty="0"/>
                    </a:p>
                  </a:txBody>
                  <a:tcPr>
                    <a:solidFill>
                      <a:srgbClr val="6DB5E5">
                        <a:alpha val="16000"/>
                      </a:srgbClr>
                    </a:solidFill>
                  </a:tcPr>
                </a:tc>
              </a:tr>
              <a:tr h="815305">
                <a:tc>
                  <a:txBody>
                    <a:bodyPr/>
                    <a:lstStyle/>
                    <a:p>
                      <a:pPr marL="342900" lvl="0" indent="-342900" defTabSz="914400" fontAlgn="auto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charset="2"/>
                        <a:buChar char="q"/>
                        <a:defRPr/>
                      </a:pPr>
                      <a:r>
                        <a:rPr lang="en-US" sz="2000" b="1" dirty="0" smtClean="0"/>
                        <a:t>BUDGET:</a:t>
                      </a:r>
                      <a:endParaRPr lang="en-US" sz="2000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defTabSz="914400" fontAlgn="auto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charset="2"/>
                        <a:buNone/>
                        <a:defRPr/>
                      </a:pPr>
                      <a:endParaRPr lang="en-US" sz="2000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b="0" dirty="0" smtClean="0"/>
                        <a:t>Being able to undertake a pilot is a great place but ensuring there is plan</a:t>
                      </a:r>
                      <a:r>
                        <a:rPr lang="en-US" sz="2000" b="0" baseline="0" dirty="0" smtClean="0"/>
                        <a:t> for broader roll-out up front drives faster adoption</a:t>
                      </a:r>
                      <a:endParaRPr lang="en-US" sz="2000" b="0" dirty="0"/>
                    </a:p>
                  </a:txBody>
                  <a:tcPr>
                    <a:noFill/>
                  </a:tcPr>
                </a:tc>
              </a:tr>
              <a:tr h="449824">
                <a:tc>
                  <a:txBody>
                    <a:bodyPr/>
                    <a:lstStyle/>
                    <a:p>
                      <a:pPr marL="342900" marR="0" indent="-34290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q"/>
                        <a:tabLst/>
                        <a:defRPr/>
                      </a:pPr>
                      <a:r>
                        <a:rPr lang="en-US" sz="2000" b="1" dirty="0" smtClean="0"/>
                        <a:t>CHANNEL DIVERSITY:</a:t>
                      </a:r>
                      <a:endParaRPr lang="en-US" sz="2000" dirty="0" smtClean="0"/>
                    </a:p>
                  </a:txBody>
                  <a:tcPr>
                    <a:solidFill>
                      <a:srgbClr val="6DB5E5">
                        <a:alpha val="1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 smtClean="0"/>
                    </a:p>
                  </a:txBody>
                  <a:tcPr>
                    <a:solidFill>
                      <a:srgbClr val="6DB5E5">
                        <a:alpha val="1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b="0" dirty="0" smtClean="0"/>
                        <a:t>Increased</a:t>
                      </a:r>
                      <a:r>
                        <a:rPr lang="en-US" sz="2000" b="0" baseline="0" dirty="0" smtClean="0"/>
                        <a:t> channels offer a greater transformation opportunity through cognitive approaches</a:t>
                      </a:r>
                      <a:endParaRPr lang="en-US" sz="2000" b="0" dirty="0"/>
                    </a:p>
                  </a:txBody>
                  <a:tcPr>
                    <a:solidFill>
                      <a:srgbClr val="6DB5E5">
                        <a:alpha val="16000"/>
                      </a:srgbClr>
                    </a:solidFill>
                  </a:tcPr>
                </a:tc>
              </a:tr>
              <a:tr h="815305">
                <a:tc>
                  <a:txBody>
                    <a:bodyPr/>
                    <a:lstStyle/>
                    <a:p>
                      <a:pPr marL="342900" marR="0" indent="-34290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q"/>
                        <a:tabLst/>
                        <a:defRPr/>
                      </a:pPr>
                      <a:r>
                        <a:rPr lang="en-US" sz="2000" b="1" dirty="0" smtClean="0"/>
                        <a:t>ADOPTION EFFORTS:</a:t>
                      </a:r>
                      <a:endParaRPr lang="en-US" sz="2000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 smtClean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b="0" dirty="0" smtClean="0"/>
                        <a:t>Understanding</a:t>
                      </a:r>
                      <a:r>
                        <a:rPr lang="en-US" sz="2000" b="0" baseline="0" dirty="0" smtClean="0"/>
                        <a:t> client processes and success definitions enable development of transformational processes and metrics </a:t>
                      </a:r>
                      <a:endParaRPr lang="en-US" sz="2000" b="0" dirty="0"/>
                    </a:p>
                  </a:txBody>
                  <a:tcPr>
                    <a:noFill/>
                  </a:tcPr>
                </a:tc>
              </a:tr>
              <a:tr h="815305">
                <a:tc>
                  <a:txBody>
                    <a:bodyPr/>
                    <a:lstStyle/>
                    <a:p>
                      <a:pPr marL="342900" marR="0" indent="-34290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q"/>
                        <a:tabLst/>
                        <a:defRPr/>
                      </a:pPr>
                      <a:r>
                        <a:rPr lang="en-US" sz="2000" b="1" dirty="0" smtClean="0"/>
                        <a:t>CUSTOMER EXPERIENCE:</a:t>
                      </a:r>
                      <a:endParaRPr lang="en-US" sz="2000" dirty="0" smtClean="0"/>
                    </a:p>
                  </a:txBody>
                  <a:tcPr>
                    <a:solidFill>
                      <a:srgbClr val="6DB5E5">
                        <a:alpha val="1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3062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 smtClean="0"/>
                    </a:p>
                  </a:txBody>
                  <a:tcPr>
                    <a:solidFill>
                      <a:srgbClr val="6DB5E5">
                        <a:alpha val="1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b="0" dirty="0" smtClean="0"/>
                        <a:t>A Watson-driven digital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0" dirty="0" smtClean="0"/>
                        <a:t>transformation combines</a:t>
                      </a:r>
                      <a:r>
                        <a:rPr lang="en-US" sz="2000" b="0" baseline="0" dirty="0" smtClean="0"/>
                        <a:t> channels seamlessly with shared metrics.  Delivering these requires multiple domains working on shared platforms and information</a:t>
                      </a:r>
                      <a:endParaRPr lang="en-US" sz="2000" b="0" dirty="0"/>
                    </a:p>
                  </a:txBody>
                  <a:tcPr>
                    <a:solidFill>
                      <a:srgbClr val="6DB5E5">
                        <a:alpha val="16000"/>
                      </a:srgbClr>
                    </a:solidFill>
                  </a:tcPr>
                </a:tc>
              </a:tr>
              <a:tr h="815305"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Wingdings" charset="2"/>
                        <a:buChar char="q"/>
                      </a:pPr>
                      <a:r>
                        <a:rPr lang="en-US" sz="2000" b="1" dirty="0" smtClean="0"/>
                        <a:t>BRAND REPUTATION</a:t>
                      </a:r>
                      <a:r>
                        <a:rPr lang="en-US" sz="2000" dirty="0" smtClean="0"/>
                        <a:t>:</a:t>
                      </a:r>
                      <a:endParaRPr lang="en-US" sz="20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endParaRPr lang="en-US" sz="20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b="0" dirty="0" smtClean="0"/>
                        <a:t>Companies seeking to improve reputation or maintain</a:t>
                      </a:r>
                      <a:r>
                        <a:rPr lang="en-US" sz="2000" b="0" baseline="0" dirty="0" smtClean="0"/>
                        <a:t> leadership positions are better candidates.  Success occurs customer experience and innovation are on executive agendas.</a:t>
                      </a:r>
                      <a:endParaRPr lang="en-US" sz="2000" b="0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8162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Elevator Pitch for Social CRM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76400"/>
            <a:ext cx="7696199" cy="5430838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sz="2400" b="1" dirty="0">
                <a:solidFill>
                  <a:srgbClr val="3FB3F3"/>
                </a:solidFill>
              </a:rPr>
              <a:t>Watson can be the IVR of the digital age</a:t>
            </a:r>
          </a:p>
          <a:p>
            <a:pPr marL="1174750" lvl="1" indent="-457200">
              <a:buFont typeface="Arial"/>
              <a:buChar char="•"/>
            </a:pPr>
            <a:r>
              <a:rPr lang="en-US" sz="2000" dirty="0"/>
              <a:t>The digital world  is people communicating via text, chat bots, social media, twitter, any kind of digital communication </a:t>
            </a:r>
          </a:p>
          <a:p>
            <a:pPr marL="1174750" lvl="1" indent="-457200">
              <a:buFont typeface="Arial"/>
              <a:buChar char="•"/>
            </a:pPr>
            <a:r>
              <a:rPr lang="en-US" sz="2000" dirty="0"/>
              <a:t>Many of these channels are not in your control but are in the public domain, so without having people monitoring, Watson can help you monitor these channels</a:t>
            </a:r>
          </a:p>
          <a:p>
            <a:pPr marL="1174750" lvl="1" indent="-457200">
              <a:buFont typeface="Arial"/>
              <a:buChar char="•"/>
            </a:pPr>
            <a:r>
              <a:rPr lang="en-US" sz="2000" dirty="0">
                <a:solidFill>
                  <a:srgbClr val="3FB3F3"/>
                </a:solidFill>
              </a:rPr>
              <a:t>This Watson-enabled digital IVR allows you to understand natural language, emotion, intent, and tone</a:t>
            </a:r>
          </a:p>
          <a:p>
            <a:pPr marL="457200" indent="-457200">
              <a:buFont typeface="Arial"/>
              <a:buChar char="•"/>
            </a:pPr>
            <a:r>
              <a:rPr lang="en-US" sz="2400" b="1" dirty="0" smtClean="0">
                <a:solidFill>
                  <a:srgbClr val="3FB3F3"/>
                </a:solidFill>
              </a:rPr>
              <a:t>A dashboard </a:t>
            </a:r>
            <a:r>
              <a:rPr lang="en-US" sz="2400" b="1" dirty="0">
                <a:solidFill>
                  <a:srgbClr val="3FB3F3"/>
                </a:solidFill>
              </a:rPr>
              <a:t>shows the classification of real tweets </a:t>
            </a:r>
            <a:r>
              <a:rPr lang="en-US" sz="2400" b="1" dirty="0" smtClean="0">
                <a:solidFill>
                  <a:srgbClr val="3FB3F3"/>
                </a:solidFill>
              </a:rPr>
              <a:t>that the organization </a:t>
            </a:r>
            <a:r>
              <a:rPr lang="en-US" sz="2400" b="1" dirty="0">
                <a:solidFill>
                  <a:srgbClr val="3FB3F3"/>
                </a:solidFill>
              </a:rPr>
              <a:t>handles</a:t>
            </a:r>
          </a:p>
          <a:p>
            <a:pPr marL="1174750" lvl="1" indent="-457200">
              <a:buFont typeface="Arial"/>
              <a:buChar char="•"/>
            </a:pPr>
            <a:r>
              <a:rPr lang="en-US" sz="2000" dirty="0" smtClean="0"/>
              <a:t>You </a:t>
            </a:r>
            <a:r>
              <a:rPr lang="en-US" sz="2000" dirty="0"/>
              <a:t>can see that the </a:t>
            </a:r>
            <a:r>
              <a:rPr lang="en-US" sz="2000" dirty="0">
                <a:solidFill>
                  <a:srgbClr val="3FB3F3"/>
                </a:solidFill>
              </a:rPr>
              <a:t>tweets are being classified and assessed in real time</a:t>
            </a:r>
            <a:r>
              <a:rPr lang="en-US" sz="2000" dirty="0"/>
              <a:t> as they’re coming </a:t>
            </a:r>
            <a:r>
              <a:rPr lang="en-US" sz="2000" dirty="0" smtClean="0"/>
              <a:t>in</a:t>
            </a:r>
          </a:p>
          <a:p>
            <a:pPr marL="1174750" lvl="1" indent="-457200">
              <a:buFont typeface="Arial"/>
              <a:buChar char="•"/>
            </a:pPr>
            <a:r>
              <a:rPr lang="en-US" sz="2000" dirty="0"/>
              <a:t>Emotional and Social tones show the distribution of tweets across those categories from cognitive psychology, </a:t>
            </a:r>
            <a:r>
              <a:rPr lang="en-US" sz="2000" dirty="0" smtClean="0">
                <a:solidFill>
                  <a:srgbClr val="3FB3F3"/>
                </a:solidFill>
              </a:rPr>
              <a:t>information that helps </a:t>
            </a:r>
            <a:r>
              <a:rPr lang="en-US" sz="2000" dirty="0">
                <a:solidFill>
                  <a:srgbClr val="3FB3F3"/>
                </a:solidFill>
              </a:rPr>
              <a:t>inform the type of reply </a:t>
            </a:r>
            <a:r>
              <a:rPr lang="en-US" sz="2000" dirty="0"/>
              <a:t>that can be received best</a:t>
            </a:r>
          </a:p>
          <a:p>
            <a:pPr marL="1174750" lvl="1" indent="-457200">
              <a:buFont typeface="Arial"/>
              <a:buChar char="•"/>
            </a:pPr>
            <a:endParaRPr lang="en-US" sz="2000" dirty="0"/>
          </a:p>
          <a:p>
            <a:pPr marL="457200" indent="-457200">
              <a:buFont typeface="Arial"/>
              <a:buChar char="•"/>
            </a:pPr>
            <a:endParaRPr lang="en-US" sz="2400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DA1C353-5D38-4C5C-8D25-B1ED6D5DE95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8229600" y="1828800"/>
            <a:ext cx="6248400" cy="571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342900" indent="-342900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3200" kern="1200">
                <a:solidFill>
                  <a:srgbClr val="262626"/>
                </a:solidFill>
                <a:latin typeface="Calibri Light" pitchFamily="34" charset="0"/>
                <a:ea typeface="+mn-ea"/>
                <a:cs typeface="+mn-cs"/>
              </a:defRPr>
            </a:lvl1pPr>
            <a:lvl2pPr marL="1060450" indent="-407988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262626"/>
                </a:solidFill>
                <a:latin typeface="Calibri Light" pitchFamily="34" charset="0"/>
                <a:ea typeface="+mn-ea"/>
                <a:cs typeface="+mn-cs"/>
              </a:defRPr>
            </a:lvl2pPr>
            <a:lvl3pPr marL="1631950" indent="-325438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Calibri Light" panose="020F0302020204030204" pitchFamily="34" charset="0"/>
              <a:buChar char="‐"/>
              <a:defRPr sz="2400" kern="1200">
                <a:solidFill>
                  <a:srgbClr val="262626"/>
                </a:solidFill>
                <a:latin typeface="Calibri Light" pitchFamily="34" charset="0"/>
                <a:ea typeface="+mn-ea"/>
                <a:cs typeface="+mn-cs"/>
              </a:defRPr>
            </a:lvl3pPr>
            <a:lvl4pPr marL="2284413" indent="-325438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Calibri Light" panose="020F0302020204030204" pitchFamily="34" charset="0"/>
              <a:buChar char="»"/>
              <a:defRPr sz="2000" kern="1200">
                <a:solidFill>
                  <a:srgbClr val="262626"/>
                </a:solidFill>
                <a:latin typeface="Calibri Light" pitchFamily="34" charset="0"/>
                <a:ea typeface="+mn-ea"/>
                <a:cs typeface="+mn-cs"/>
              </a:defRPr>
            </a:lvl4pPr>
            <a:lvl5pPr marL="2938463" indent="-325438" algn="l" defTabSz="1304925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900" kern="1200">
                <a:solidFill>
                  <a:schemeClr val="tx1"/>
                </a:solidFill>
                <a:latin typeface="Calibri Light" pitchFamily="34" charset="0"/>
                <a:ea typeface="+mn-ea"/>
                <a:cs typeface="+mn-cs"/>
              </a:defRPr>
            </a:lvl5pPr>
            <a:lvl6pPr marL="3592106" indent="-326555" algn="l" defTabSz="13062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45216" indent="-326555" algn="l" defTabSz="13062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98327" indent="-326555" algn="l" defTabSz="13062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51437" indent="-326555" algn="l" defTabSz="13062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en-US" sz="2400" b="1" u="sng" dirty="0" smtClean="0"/>
              <a:t>FAQs</a:t>
            </a:r>
          </a:p>
          <a:p>
            <a:pPr marL="0" indent="0"/>
            <a:endParaRPr lang="en-US" sz="2400" dirty="0"/>
          </a:p>
          <a:p>
            <a:pPr marL="0" indent="0"/>
            <a:r>
              <a:rPr lang="en-US" sz="2400" dirty="0"/>
              <a:t>What is the client buying?</a:t>
            </a:r>
          </a:p>
          <a:p>
            <a:pPr marL="1174750" lvl="1" indent="-457200">
              <a:buFont typeface="Arial" charset="0"/>
              <a:buChar char="•"/>
            </a:pPr>
            <a:r>
              <a:rPr lang="en-US" sz="1800" dirty="0"/>
              <a:t>A 1-year subscription to Watson Explorer license and Watson Developer Cloud Platform which will enable the client to develop the Social CRM pattern </a:t>
            </a:r>
            <a:endParaRPr lang="en-US" sz="1800" dirty="0" smtClean="0"/>
          </a:p>
          <a:p>
            <a:pPr marL="0" indent="0"/>
            <a:r>
              <a:rPr lang="en-US" sz="2400" dirty="0"/>
              <a:t>How much does it generally cost?</a:t>
            </a:r>
          </a:p>
          <a:p>
            <a:pPr marL="1174750" lvl="1" indent="-457200">
              <a:buFont typeface="Arial" charset="0"/>
              <a:buChar char="•"/>
            </a:pPr>
            <a:r>
              <a:rPr lang="en-US" sz="1800" dirty="0"/>
              <a:t>$250K for 1-year subscription &amp; 4 weeks to deploy an initial </a:t>
            </a:r>
            <a:r>
              <a:rPr lang="en-US" sz="1800" dirty="0" smtClean="0"/>
              <a:t>pilot</a:t>
            </a:r>
          </a:p>
          <a:p>
            <a:pPr marL="0" indent="0"/>
            <a:r>
              <a:rPr lang="en-US" sz="2400" dirty="0"/>
              <a:t>How does the solution get implemented? </a:t>
            </a:r>
          </a:p>
          <a:p>
            <a:pPr marL="1174750" lvl="1" indent="-457200">
              <a:buFont typeface="Arial" charset="0"/>
              <a:buChar char="•"/>
            </a:pPr>
            <a:r>
              <a:rPr lang="en-US" sz="1800" dirty="0" smtClean="0"/>
              <a:t>There are two options:</a:t>
            </a:r>
          </a:p>
          <a:p>
            <a:pPr marL="1746250" lvl="2" indent="-457200">
              <a:buFont typeface="+mj-lt"/>
              <a:buAutoNum type="arabicPeriod"/>
            </a:pPr>
            <a:r>
              <a:rPr lang="en-US" sz="1600" dirty="0"/>
              <a:t>Self-Serve: 1-week enablement session for client developers with education on the solution pattern. After which, client IT teams then </a:t>
            </a:r>
            <a:r>
              <a:rPr lang="en-US" sz="1600" dirty="0" smtClean="0"/>
              <a:t>develop</a:t>
            </a:r>
            <a:r>
              <a:rPr lang="en-US" sz="1600" dirty="0"/>
              <a:t>/deploy the solution in a self-serve mode. </a:t>
            </a:r>
          </a:p>
          <a:p>
            <a:pPr marL="1746250" lvl="2" indent="-457200">
              <a:buFont typeface="+mj-lt"/>
              <a:buAutoNum type="arabicPeriod"/>
            </a:pPr>
            <a:r>
              <a:rPr lang="en-US" sz="1600" dirty="0" smtClean="0"/>
              <a:t>Professional</a:t>
            </a:r>
            <a:r>
              <a:rPr lang="en-US" sz="1600" dirty="0"/>
              <a:t> Services: </a:t>
            </a:r>
            <a:r>
              <a:rPr lang="en-US" sz="1600" dirty="0" smtClean="0"/>
              <a:t>Hire IBM or use system </a:t>
            </a:r>
            <a:r>
              <a:rPr lang="en-US" sz="1600" dirty="0"/>
              <a:t>integrator to develop  </a:t>
            </a:r>
          </a:p>
        </p:txBody>
      </p:sp>
    </p:spTree>
    <p:extLst>
      <p:ext uri="{BB962C8B-B14F-4D97-AF65-F5344CB8AC3E}">
        <p14:creationId xmlns:p14="http://schemas.microsoft.com/office/powerpoint/2010/main" val="2810807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DA1C353-5D38-4C5C-8D25-B1ED6D5DE95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95400" y="1651200"/>
            <a:ext cx="3581400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3FB3F3"/>
                </a:solidFill>
              </a:rPr>
              <a:t>Target solutions for your accounts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Review materials</a:t>
            </a:r>
          </a:p>
          <a:p>
            <a:pPr marL="1109663" lvl="1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Solutions Card</a:t>
            </a:r>
          </a:p>
          <a:p>
            <a:pPr marL="1109663" lvl="1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Seller’s Brief</a:t>
            </a:r>
          </a:p>
          <a:p>
            <a:pPr marL="1109663" lvl="1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Demo + Script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Customize your messaging and materials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Prepare your pitch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Practice using the demos</a:t>
            </a:r>
            <a:endParaRPr lang="en-US" sz="2400" dirty="0">
              <a:latin typeface="HelvNeue Light for IBM" charset="0"/>
              <a:ea typeface="HelvNeue Light for IBM" charset="0"/>
              <a:cs typeface="HelvNeue Light for IBM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71488" y="437046"/>
            <a:ext cx="13427392" cy="754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593" tIns="65296" rIns="130593" bIns="65296"/>
          <a:lstStyle>
            <a:lvl1pPr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cs typeface="ＭＳ Ｐゴシック" charset="0"/>
                <a:sym typeface="Helvetica Neue Light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5pPr>
            <a:lvl6pPr marL="25146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6pPr>
            <a:lvl7pPr marL="29718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7pPr>
            <a:lvl8pPr marL="34290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8pPr>
            <a:lvl9pPr marL="3886200" indent="-228600" defTabSz="54292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Helvetica Neue Light" charset="0"/>
                <a:ea typeface="ＭＳ Ｐゴシック" charset="0"/>
                <a:sym typeface="Helvetica Neue Light" charset="0"/>
              </a:defRPr>
            </a:lvl9pPr>
          </a:lstStyle>
          <a:p>
            <a:r>
              <a:rPr lang="en-US" sz="2800" dirty="0" smtClean="0">
                <a:solidFill>
                  <a:srgbClr val="004266"/>
                </a:solidFill>
                <a:latin typeface="Helvetica Neue" charset="0"/>
                <a:ea typeface="Helvetica Neue" charset="0"/>
                <a:cs typeface="Helvetica Neue" charset="0"/>
              </a:rPr>
              <a:t>Start NOW.  Continue with intense focus and deep passion for success.</a:t>
            </a:r>
            <a:endParaRPr lang="en-US" sz="2800" dirty="0">
              <a:solidFill>
                <a:srgbClr val="47D1F7"/>
              </a:solidFill>
              <a:latin typeface="Helvetica Neue" charset="0"/>
              <a:ea typeface="Helvetica Neue" charset="0"/>
              <a:cs typeface="Helvetica Neue" charset="0"/>
              <a:sym typeface="HelvNeue Bold for IBM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9600" y="1651200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0080C7"/>
                </a:solidFill>
                <a:latin typeface="Lubalin Demi for IBM" charset="0"/>
                <a:ea typeface="Lubalin Demi for IBM" charset="0"/>
                <a:cs typeface="Lubalin Demi for IBM" charset="0"/>
              </a:rPr>
              <a:t>1.</a:t>
            </a:r>
            <a:endParaRPr lang="en-US" sz="6000" dirty="0">
              <a:solidFill>
                <a:srgbClr val="0080C7"/>
              </a:solidFill>
              <a:latin typeface="Lubalin Demi for IBM" charset="0"/>
              <a:ea typeface="Lubalin Demi for IBM" charset="0"/>
              <a:cs typeface="Lubalin Demi for IBM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00600" y="1651200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0080C7"/>
                </a:solidFill>
                <a:latin typeface="Lubalin Demi for IBM" charset="0"/>
                <a:ea typeface="Lubalin Demi for IBM" charset="0"/>
                <a:cs typeface="Lubalin Demi for IBM" charset="0"/>
              </a:rPr>
              <a:t>2.</a:t>
            </a:r>
            <a:endParaRPr lang="en-US" sz="6000" dirty="0">
              <a:solidFill>
                <a:srgbClr val="0080C7"/>
              </a:solidFill>
              <a:latin typeface="Lubalin Demi for IBM" charset="0"/>
              <a:ea typeface="Lubalin Demi for IBM" charset="0"/>
              <a:cs typeface="Lubalin Demi for IBM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486400" y="1651200"/>
            <a:ext cx="365760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3FB3F3"/>
                </a:solidFill>
              </a:rPr>
              <a:t>Determine your client customization 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Determine which patterns work best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Request customized demos for solutions most relevant to industry and account (SC number needed)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Determine data and content sources  </a:t>
            </a:r>
          </a:p>
        </p:txBody>
      </p:sp>
      <p:sp>
        <p:nvSpPr>
          <p:cNvPr id="9" name="Rectangle 8"/>
          <p:cNvSpPr/>
          <p:nvPr/>
        </p:nvSpPr>
        <p:spPr>
          <a:xfrm>
            <a:off x="9980612" y="1651200"/>
            <a:ext cx="411638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3FB3F3"/>
                </a:solidFill>
              </a:rPr>
              <a:t>Conduct your meeting with confidence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Effective, well rehearsed demos (video alternatives)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Direct, relevant slides</a:t>
            </a:r>
          </a:p>
          <a:p>
            <a:pPr marL="457200" indent="-457200">
              <a:buFontTx/>
              <a:buChar char="-"/>
            </a:pP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Ability to move quickly to sales process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endParaRPr lang="en-US" sz="2800" dirty="0" smtClean="0"/>
          </a:p>
          <a:p>
            <a:pPr marL="457200" indent="-457200">
              <a:buFontTx/>
              <a:buChar char="-"/>
            </a:pPr>
            <a:r>
              <a:rPr lang="en-US" sz="2800" b="1" i="1" dirty="0" smtClean="0"/>
              <a:t>And please be sure to give us your feedback!</a:t>
            </a:r>
            <a:endParaRPr lang="en-US" sz="2800" b="1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9220200" y="1651200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0080C7"/>
                </a:solidFill>
                <a:latin typeface="Lubalin Demi for IBM" charset="0"/>
                <a:ea typeface="Lubalin Demi for IBM" charset="0"/>
                <a:cs typeface="Lubalin Demi for IBM" charset="0"/>
              </a:rPr>
              <a:t>3.</a:t>
            </a:r>
            <a:endParaRPr lang="en-US" sz="6000" dirty="0">
              <a:solidFill>
                <a:srgbClr val="0080C7"/>
              </a:solidFill>
              <a:latin typeface="Lubalin Demi for IBM" charset="0"/>
              <a:ea typeface="Lubalin Demi for IBM" charset="0"/>
              <a:cs typeface="Lubalin Demi for IB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1561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S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Value Map A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CST.potx</Template>
  <TotalTime>20901</TotalTime>
  <Words>964</Words>
  <Application>Microsoft Macintosh PowerPoint</Application>
  <PresentationFormat>Custom</PresentationFormat>
  <Paragraphs>157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4" baseType="lpstr">
      <vt:lpstr>Avenir Medium</vt:lpstr>
      <vt:lpstr>Calibri</vt:lpstr>
      <vt:lpstr>Calibri Light</vt:lpstr>
      <vt:lpstr>Helvetica Neue</vt:lpstr>
      <vt:lpstr>Helvetica Neue Light</vt:lpstr>
      <vt:lpstr>Helvetica Neue Thin</vt:lpstr>
      <vt:lpstr>HelvNeue Bold for IBM</vt:lpstr>
      <vt:lpstr>HelvNeue Light for IBM</vt:lpstr>
      <vt:lpstr>Lubalin Demi for IBM</vt:lpstr>
      <vt:lpstr>ＭＳ Ｐゴシック</vt:lpstr>
      <vt:lpstr>Wingdings</vt:lpstr>
      <vt:lpstr>ZapfDingbatsITC</vt:lpstr>
      <vt:lpstr>ヒラギノ角ゴ Pro W3</vt:lpstr>
      <vt:lpstr>Arial</vt:lpstr>
      <vt:lpstr>CST</vt:lpstr>
      <vt:lpstr> Watson Solution Patterns Overview Social CRM (Twitter BOT)</vt:lpstr>
      <vt:lpstr>Watson Social CRM on a Page (Vision) </vt:lpstr>
      <vt:lpstr>Applying Watson to engage with customers on prominent social channels will deflect calls from the call center and favorably impact NPS</vt:lpstr>
      <vt:lpstr>PowerPoint Presentation</vt:lpstr>
      <vt:lpstr>Watson Social CRM delivers consumer success; is preferred by emerging customer groups and unifies channels for consistent performance</vt:lpstr>
      <vt:lpstr>Solution Architecture and Bill of Materials</vt:lpstr>
      <vt:lpstr>A checklist for sellers to qualify the client   </vt:lpstr>
      <vt:lpstr>Elevator Pitch for Social CRM</vt:lpstr>
      <vt:lpstr>PowerPoint Presentation</vt:lpstr>
    </vt:vector>
  </TitlesOfParts>
  <Company>IBM</Company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ADMINIBM</dc:creator>
  <cp:lastModifiedBy>CRISTENE GONZALEZ-WERTZ</cp:lastModifiedBy>
  <cp:revision>795</cp:revision>
  <cp:lastPrinted>2016-03-29T17:12:49Z</cp:lastPrinted>
  <dcterms:created xsi:type="dcterms:W3CDTF">2015-07-31T16:21:38Z</dcterms:created>
  <dcterms:modified xsi:type="dcterms:W3CDTF">2016-07-07T23:27:22Z</dcterms:modified>
</cp:coreProperties>
</file>

<file path=docProps/thumbnail.jpeg>
</file>